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7" r:id="rId6"/>
    <p:sldId id="283" r:id="rId7"/>
    <p:sldId id="278" r:id="rId8"/>
    <p:sldId id="281" r:id="rId9"/>
    <p:sldId id="279" r:id="rId10"/>
    <p:sldId id="280" r:id="rId11"/>
    <p:sldId id="260" r:id="rId12"/>
    <p:sldId id="285" r:id="rId13"/>
    <p:sldId id="282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84" r:id="rId30"/>
    <p:sldId id="276" r:id="rId31"/>
  </p:sldIdLst>
  <p:sldSz cx="12192000" cy="6858000"/>
  <p:notesSz cx="6858000" cy="9144000"/>
  <p:embeddedFontLst>
    <p:embeddedFont>
      <p:font typeface="Calibri Light" panose="020F0302020204030204" pitchFamily="34" charset="0"/>
      <p:regular r:id="rId32"/>
      <p:italic r:id="rId33"/>
    </p:embeddedFont>
    <p:embeddedFont>
      <p:font typeface="HelveticaNeueLT Com 23 UltLtEx" panose="020B0204020202020204" pitchFamily="34" charset="0"/>
      <p:regular r:id="rId34"/>
      <p: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DD7913-BB2F-4333-973E-9FB4AD342FC4}" type="doc">
      <dgm:prSet loTypeId="urn:microsoft.com/office/officeart/2005/8/layout/funnel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435955E-033E-4568-8435-0A4C29DBA328}">
      <dgm:prSet phldrT="[Text]"/>
      <dgm:spPr/>
      <dgm:t>
        <a:bodyPr/>
        <a:lstStyle/>
        <a:p>
          <a:r>
            <a:rPr lang="en-US" dirty="0"/>
            <a:t>Search Terms</a:t>
          </a:r>
        </a:p>
      </dgm:t>
    </dgm:pt>
    <dgm:pt modelId="{0B1960B8-BABB-4077-99F6-75FFDDB91A1D}" type="parTrans" cxnId="{AAB5E22B-D8A1-45AD-9DF8-6D5DAB4F2E07}">
      <dgm:prSet/>
      <dgm:spPr/>
      <dgm:t>
        <a:bodyPr/>
        <a:lstStyle/>
        <a:p>
          <a:endParaRPr lang="en-US"/>
        </a:p>
      </dgm:t>
    </dgm:pt>
    <dgm:pt modelId="{B1B1D762-3256-48A3-9E3D-3AC04A353304}" type="sibTrans" cxnId="{AAB5E22B-D8A1-45AD-9DF8-6D5DAB4F2E07}">
      <dgm:prSet/>
      <dgm:spPr/>
      <dgm:t>
        <a:bodyPr/>
        <a:lstStyle/>
        <a:p>
          <a:endParaRPr lang="en-US"/>
        </a:p>
      </dgm:t>
    </dgm:pt>
    <dgm:pt modelId="{B638C246-6B1A-4642-A9C6-E4F951EA26BC}">
      <dgm:prSet phldrT="[Text]"/>
      <dgm:spPr/>
      <dgm:t>
        <a:bodyPr/>
        <a:lstStyle/>
        <a:p>
          <a:r>
            <a:rPr lang="en-US" dirty="0"/>
            <a:t>Climatic Data</a:t>
          </a:r>
        </a:p>
      </dgm:t>
    </dgm:pt>
    <dgm:pt modelId="{1D201853-86D9-4B16-8684-336E20452768}" type="parTrans" cxnId="{50FA8779-7896-461B-AE9E-E1BF6C313231}">
      <dgm:prSet/>
      <dgm:spPr/>
      <dgm:t>
        <a:bodyPr/>
        <a:lstStyle/>
        <a:p>
          <a:endParaRPr lang="en-US"/>
        </a:p>
      </dgm:t>
    </dgm:pt>
    <dgm:pt modelId="{D5CDA12D-8E48-4FCE-9946-6E0523A05A86}" type="sibTrans" cxnId="{50FA8779-7896-461B-AE9E-E1BF6C313231}">
      <dgm:prSet/>
      <dgm:spPr/>
      <dgm:t>
        <a:bodyPr/>
        <a:lstStyle/>
        <a:p>
          <a:endParaRPr lang="en-US"/>
        </a:p>
      </dgm:t>
    </dgm:pt>
    <dgm:pt modelId="{D8774720-2C32-4A7D-87EA-50403DEFC501}">
      <dgm:prSet phldrT="[Text]"/>
      <dgm:spPr/>
      <dgm:t>
        <a:bodyPr/>
        <a:lstStyle/>
        <a:p>
          <a:r>
            <a:rPr lang="en-US" dirty="0"/>
            <a:t>Secondary Sources</a:t>
          </a:r>
        </a:p>
      </dgm:t>
    </dgm:pt>
    <dgm:pt modelId="{202F10D1-1F95-4625-8BBE-90E09AE73A16}" type="parTrans" cxnId="{9E3A4B53-AE42-4735-BD64-D6A108C60DA1}">
      <dgm:prSet/>
      <dgm:spPr/>
      <dgm:t>
        <a:bodyPr/>
        <a:lstStyle/>
        <a:p>
          <a:endParaRPr lang="en-US"/>
        </a:p>
      </dgm:t>
    </dgm:pt>
    <dgm:pt modelId="{9CA5D674-4B44-4F88-B2F3-496B8D4A5165}" type="sibTrans" cxnId="{9E3A4B53-AE42-4735-BD64-D6A108C60DA1}">
      <dgm:prSet/>
      <dgm:spPr/>
      <dgm:t>
        <a:bodyPr/>
        <a:lstStyle/>
        <a:p>
          <a:endParaRPr lang="en-US"/>
        </a:p>
      </dgm:t>
    </dgm:pt>
    <dgm:pt modelId="{FDB07B5A-F305-432B-BD89-EFA3C0991AAD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4F7027AD-076D-48D7-A2AC-63134EAB6612}" type="sibTrans" cxnId="{25B20791-F735-492B-B936-00963F39A6F3}">
      <dgm:prSet/>
      <dgm:spPr/>
      <dgm:t>
        <a:bodyPr/>
        <a:lstStyle/>
        <a:p>
          <a:endParaRPr lang="en-US"/>
        </a:p>
      </dgm:t>
    </dgm:pt>
    <dgm:pt modelId="{555FE632-5591-45EF-BFAD-39CDFDF72829}" type="parTrans" cxnId="{25B20791-F735-492B-B936-00963F39A6F3}">
      <dgm:prSet/>
      <dgm:spPr/>
      <dgm:t>
        <a:bodyPr/>
        <a:lstStyle/>
        <a:p>
          <a:endParaRPr lang="en-US"/>
        </a:p>
      </dgm:t>
    </dgm:pt>
    <dgm:pt modelId="{B55AF0F7-0AE6-425A-BE1E-2C568764AE22}" type="pres">
      <dgm:prSet presAssocID="{EDDD7913-BB2F-4333-973E-9FB4AD342FC4}" presName="Name0" presStyleCnt="0">
        <dgm:presLayoutVars>
          <dgm:chMax val="4"/>
          <dgm:resizeHandles val="exact"/>
        </dgm:presLayoutVars>
      </dgm:prSet>
      <dgm:spPr/>
    </dgm:pt>
    <dgm:pt modelId="{16DE0B38-89A0-49BD-8C31-F72185258036}" type="pres">
      <dgm:prSet presAssocID="{EDDD7913-BB2F-4333-973E-9FB4AD342FC4}" presName="ellipse" presStyleLbl="trBgShp" presStyleIdx="0" presStyleCnt="1"/>
      <dgm:spPr/>
    </dgm:pt>
    <dgm:pt modelId="{9AFBFB25-2F69-4DF1-9E8F-1D31E5339944}" type="pres">
      <dgm:prSet presAssocID="{EDDD7913-BB2F-4333-973E-9FB4AD342FC4}" presName="arrow1" presStyleLbl="fgShp" presStyleIdx="0" presStyleCnt="1"/>
      <dgm:spPr/>
    </dgm:pt>
    <dgm:pt modelId="{BBE30EC8-0C59-4E28-932B-3691EA589520}" type="pres">
      <dgm:prSet presAssocID="{EDDD7913-BB2F-4333-973E-9FB4AD342FC4}" presName="rectangle" presStyleLbl="revTx" presStyleIdx="0" presStyleCnt="1">
        <dgm:presLayoutVars>
          <dgm:bulletEnabled val="1"/>
        </dgm:presLayoutVars>
      </dgm:prSet>
      <dgm:spPr/>
    </dgm:pt>
    <dgm:pt modelId="{6C0AAE3E-FA3B-40C7-9635-C4DE5604EC26}" type="pres">
      <dgm:prSet presAssocID="{B638C246-6B1A-4642-A9C6-E4F951EA26BC}" presName="item1" presStyleLbl="node1" presStyleIdx="0" presStyleCnt="3">
        <dgm:presLayoutVars>
          <dgm:bulletEnabled val="1"/>
        </dgm:presLayoutVars>
      </dgm:prSet>
      <dgm:spPr/>
    </dgm:pt>
    <dgm:pt modelId="{2A41BB5C-747C-4946-AB76-8DBA70545C54}" type="pres">
      <dgm:prSet presAssocID="{D8774720-2C32-4A7D-87EA-50403DEFC501}" presName="item2" presStyleLbl="node1" presStyleIdx="1" presStyleCnt="3">
        <dgm:presLayoutVars>
          <dgm:bulletEnabled val="1"/>
        </dgm:presLayoutVars>
      </dgm:prSet>
      <dgm:spPr/>
    </dgm:pt>
    <dgm:pt modelId="{F8AA10F3-6D90-4234-8DAF-E32B98FE1444}" type="pres">
      <dgm:prSet presAssocID="{FDB07B5A-F305-432B-BD89-EFA3C0991AAD}" presName="item3" presStyleLbl="node1" presStyleIdx="2" presStyleCnt="3">
        <dgm:presLayoutVars>
          <dgm:bulletEnabled val="1"/>
        </dgm:presLayoutVars>
      </dgm:prSet>
      <dgm:spPr/>
    </dgm:pt>
    <dgm:pt modelId="{1B846534-473F-4644-AB12-8A7659D057E9}" type="pres">
      <dgm:prSet presAssocID="{EDDD7913-BB2F-4333-973E-9FB4AD342FC4}" presName="funnel" presStyleLbl="trAlignAcc1" presStyleIdx="0" presStyleCnt="1"/>
      <dgm:spPr/>
    </dgm:pt>
  </dgm:ptLst>
  <dgm:cxnLst>
    <dgm:cxn modelId="{C0C762AD-330C-4BF0-8879-E9321BF5C671}" type="presOf" srcId="{2435955E-033E-4568-8435-0A4C29DBA328}" destId="{F8AA10F3-6D90-4234-8DAF-E32B98FE1444}" srcOrd="0" destOrd="0" presId="urn:microsoft.com/office/officeart/2005/8/layout/funnel1"/>
    <dgm:cxn modelId="{E368E820-9550-43AF-8CCC-DF62677B4A10}" type="presOf" srcId="{B638C246-6B1A-4642-A9C6-E4F951EA26BC}" destId="{2A41BB5C-747C-4946-AB76-8DBA70545C54}" srcOrd="0" destOrd="0" presId="urn:microsoft.com/office/officeart/2005/8/layout/funnel1"/>
    <dgm:cxn modelId="{9E3A4B53-AE42-4735-BD64-D6A108C60DA1}" srcId="{EDDD7913-BB2F-4333-973E-9FB4AD342FC4}" destId="{D8774720-2C32-4A7D-87EA-50403DEFC501}" srcOrd="2" destOrd="0" parTransId="{202F10D1-1F95-4625-8BBE-90E09AE73A16}" sibTransId="{9CA5D674-4B44-4F88-B2F3-496B8D4A5165}"/>
    <dgm:cxn modelId="{AAB5E22B-D8A1-45AD-9DF8-6D5DAB4F2E07}" srcId="{EDDD7913-BB2F-4333-973E-9FB4AD342FC4}" destId="{2435955E-033E-4568-8435-0A4C29DBA328}" srcOrd="0" destOrd="0" parTransId="{0B1960B8-BABB-4077-99F6-75FFDDB91A1D}" sibTransId="{B1B1D762-3256-48A3-9E3D-3AC04A353304}"/>
    <dgm:cxn modelId="{25B20791-F735-492B-B936-00963F39A6F3}" srcId="{EDDD7913-BB2F-4333-973E-9FB4AD342FC4}" destId="{FDB07B5A-F305-432B-BD89-EFA3C0991AAD}" srcOrd="3" destOrd="0" parTransId="{555FE632-5591-45EF-BFAD-39CDFDF72829}" sibTransId="{4F7027AD-076D-48D7-A2AC-63134EAB6612}"/>
    <dgm:cxn modelId="{11BEA680-E136-48FB-9C0F-D3FDC51E5351}" type="presOf" srcId="{EDDD7913-BB2F-4333-973E-9FB4AD342FC4}" destId="{B55AF0F7-0AE6-425A-BE1E-2C568764AE22}" srcOrd="0" destOrd="0" presId="urn:microsoft.com/office/officeart/2005/8/layout/funnel1"/>
    <dgm:cxn modelId="{6FD685A1-DD12-45E9-AF26-B246FA47C15E}" type="presOf" srcId="{FDB07B5A-F305-432B-BD89-EFA3C0991AAD}" destId="{BBE30EC8-0C59-4E28-932B-3691EA589520}" srcOrd="0" destOrd="0" presId="urn:microsoft.com/office/officeart/2005/8/layout/funnel1"/>
    <dgm:cxn modelId="{DD9AFA64-B1CF-4375-B0F6-2AA38FAACF96}" type="presOf" srcId="{D8774720-2C32-4A7D-87EA-50403DEFC501}" destId="{6C0AAE3E-FA3B-40C7-9635-C4DE5604EC26}" srcOrd="0" destOrd="0" presId="urn:microsoft.com/office/officeart/2005/8/layout/funnel1"/>
    <dgm:cxn modelId="{50FA8779-7896-461B-AE9E-E1BF6C313231}" srcId="{EDDD7913-BB2F-4333-973E-9FB4AD342FC4}" destId="{B638C246-6B1A-4642-A9C6-E4F951EA26BC}" srcOrd="1" destOrd="0" parTransId="{1D201853-86D9-4B16-8684-336E20452768}" sibTransId="{D5CDA12D-8E48-4FCE-9946-6E0523A05A86}"/>
    <dgm:cxn modelId="{98FD042C-B53C-41FA-AFFC-115D88CF6D04}" type="presParOf" srcId="{B55AF0F7-0AE6-425A-BE1E-2C568764AE22}" destId="{16DE0B38-89A0-49BD-8C31-F72185258036}" srcOrd="0" destOrd="0" presId="urn:microsoft.com/office/officeart/2005/8/layout/funnel1"/>
    <dgm:cxn modelId="{4A6F5F1D-53F8-49BB-BC52-E87179DD0584}" type="presParOf" srcId="{B55AF0F7-0AE6-425A-BE1E-2C568764AE22}" destId="{9AFBFB25-2F69-4DF1-9E8F-1D31E5339944}" srcOrd="1" destOrd="0" presId="urn:microsoft.com/office/officeart/2005/8/layout/funnel1"/>
    <dgm:cxn modelId="{82E9CA49-6E4A-42B5-846A-42F0568AE16C}" type="presParOf" srcId="{B55AF0F7-0AE6-425A-BE1E-2C568764AE22}" destId="{BBE30EC8-0C59-4E28-932B-3691EA589520}" srcOrd="2" destOrd="0" presId="urn:microsoft.com/office/officeart/2005/8/layout/funnel1"/>
    <dgm:cxn modelId="{02AD466B-07C9-43AD-B0B9-5D56EFF23153}" type="presParOf" srcId="{B55AF0F7-0AE6-425A-BE1E-2C568764AE22}" destId="{6C0AAE3E-FA3B-40C7-9635-C4DE5604EC26}" srcOrd="3" destOrd="0" presId="urn:microsoft.com/office/officeart/2005/8/layout/funnel1"/>
    <dgm:cxn modelId="{F196C94B-EC3F-4E62-BB55-8D1CE847867E}" type="presParOf" srcId="{B55AF0F7-0AE6-425A-BE1E-2C568764AE22}" destId="{2A41BB5C-747C-4946-AB76-8DBA70545C54}" srcOrd="4" destOrd="0" presId="urn:microsoft.com/office/officeart/2005/8/layout/funnel1"/>
    <dgm:cxn modelId="{757AC90B-1D4A-42D0-B477-30B4C4F5A43B}" type="presParOf" srcId="{B55AF0F7-0AE6-425A-BE1E-2C568764AE22}" destId="{F8AA10F3-6D90-4234-8DAF-E32B98FE1444}" srcOrd="5" destOrd="0" presId="urn:microsoft.com/office/officeart/2005/8/layout/funnel1"/>
    <dgm:cxn modelId="{3711A7DE-3108-4C25-89DE-9C580E794DC3}" type="presParOf" srcId="{B55AF0F7-0AE6-425A-BE1E-2C568764AE22}" destId="{1B846534-473F-4644-AB12-8A7659D057E9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591451-E301-4392-9BE9-307BBF540BC7}" type="doc">
      <dgm:prSet loTypeId="urn:microsoft.com/office/officeart/2005/8/layout/radial2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9825DA0-356A-440F-8496-7315E914CEA2}">
      <dgm:prSet phldrT="[Text]"/>
      <dgm:spPr/>
      <dgm:t>
        <a:bodyPr/>
        <a:lstStyle/>
        <a:p>
          <a:r>
            <a:rPr lang="en-US" dirty="0"/>
            <a:t>Probability Model</a:t>
          </a:r>
        </a:p>
      </dgm:t>
    </dgm:pt>
    <dgm:pt modelId="{275D7642-EE5F-4437-B0A7-B790A6F4CC15}" type="parTrans" cxnId="{C5958486-58C5-4A69-AADE-A93E7D8E73F6}">
      <dgm:prSet/>
      <dgm:spPr/>
      <dgm:t>
        <a:bodyPr/>
        <a:lstStyle/>
        <a:p>
          <a:endParaRPr lang="en-US"/>
        </a:p>
      </dgm:t>
    </dgm:pt>
    <dgm:pt modelId="{1EAC961C-D677-4CB7-9BF6-A760B59C6FF9}" type="sibTrans" cxnId="{C5958486-58C5-4A69-AADE-A93E7D8E73F6}">
      <dgm:prSet/>
      <dgm:spPr/>
      <dgm:t>
        <a:bodyPr/>
        <a:lstStyle/>
        <a:p>
          <a:endParaRPr lang="en-US"/>
        </a:p>
      </dgm:t>
    </dgm:pt>
    <dgm:pt modelId="{940188E6-75AB-4490-A5D2-8A12FF1624E9}">
      <dgm:prSet phldrT="[Text]"/>
      <dgm:spPr/>
      <dgm:t>
        <a:bodyPr/>
        <a:lstStyle/>
        <a:p>
          <a:r>
            <a:rPr lang="en-US" dirty="0"/>
            <a:t>Machine Learning Model</a:t>
          </a:r>
        </a:p>
      </dgm:t>
    </dgm:pt>
    <dgm:pt modelId="{5FD26882-FD21-4920-84D9-26E23CF11ABB}" type="parTrans" cxnId="{ED1BE0E5-23DF-4F4E-9C89-A6FA367D6F0C}">
      <dgm:prSet/>
      <dgm:spPr/>
      <dgm:t>
        <a:bodyPr/>
        <a:lstStyle/>
        <a:p>
          <a:endParaRPr lang="en-US"/>
        </a:p>
      </dgm:t>
    </dgm:pt>
    <dgm:pt modelId="{77F25531-AD7C-4F79-A041-A875F4B316A5}" type="sibTrans" cxnId="{ED1BE0E5-23DF-4F4E-9C89-A6FA367D6F0C}">
      <dgm:prSet/>
      <dgm:spPr/>
      <dgm:t>
        <a:bodyPr/>
        <a:lstStyle/>
        <a:p>
          <a:endParaRPr lang="en-US"/>
        </a:p>
      </dgm:t>
    </dgm:pt>
    <dgm:pt modelId="{0B2F21DF-BF16-4CAF-B60D-3D093FA39DDC}">
      <dgm:prSet phldrT="[Text]"/>
      <dgm:spPr/>
      <dgm:t>
        <a:bodyPr/>
        <a:lstStyle/>
        <a:p>
          <a:r>
            <a:rPr lang="en-US" dirty="0"/>
            <a:t>Variable Tweaking</a:t>
          </a:r>
        </a:p>
      </dgm:t>
    </dgm:pt>
    <dgm:pt modelId="{DBEF8424-B4E2-49B3-9BE2-A75254D64B0C}" type="parTrans" cxnId="{75FE1191-0FB1-4A10-803A-DAC8EF3DD491}">
      <dgm:prSet/>
      <dgm:spPr/>
      <dgm:t>
        <a:bodyPr/>
        <a:lstStyle/>
        <a:p>
          <a:endParaRPr lang="en-US"/>
        </a:p>
      </dgm:t>
    </dgm:pt>
    <dgm:pt modelId="{09094E49-8FA5-406C-B6C1-DF512AD95514}" type="sibTrans" cxnId="{75FE1191-0FB1-4A10-803A-DAC8EF3DD491}">
      <dgm:prSet/>
      <dgm:spPr/>
      <dgm:t>
        <a:bodyPr/>
        <a:lstStyle/>
        <a:p>
          <a:endParaRPr lang="en-US"/>
        </a:p>
      </dgm:t>
    </dgm:pt>
    <dgm:pt modelId="{035B808B-FFCE-4CA9-AA1E-DC30E83B2D55}">
      <dgm:prSet phldrT="[Text]"/>
      <dgm:spPr/>
      <dgm:t>
        <a:bodyPr/>
        <a:lstStyle/>
        <a:p>
          <a:r>
            <a:rPr lang="en-US" dirty="0"/>
            <a:t>Training</a:t>
          </a:r>
        </a:p>
      </dgm:t>
    </dgm:pt>
    <dgm:pt modelId="{FB14CD5B-F049-44D9-A3BC-6041B1832F20}" type="parTrans" cxnId="{0C36639D-4219-40F9-809C-425C671F10A0}">
      <dgm:prSet/>
      <dgm:spPr/>
      <dgm:t>
        <a:bodyPr/>
        <a:lstStyle/>
        <a:p>
          <a:endParaRPr lang="en-US"/>
        </a:p>
      </dgm:t>
    </dgm:pt>
    <dgm:pt modelId="{9093CA62-2DB7-485E-9054-CC8360C14455}" type="sibTrans" cxnId="{0C36639D-4219-40F9-809C-425C671F10A0}">
      <dgm:prSet/>
      <dgm:spPr/>
      <dgm:t>
        <a:bodyPr/>
        <a:lstStyle/>
        <a:p>
          <a:endParaRPr lang="en-US"/>
        </a:p>
      </dgm:t>
    </dgm:pt>
    <dgm:pt modelId="{3FE19676-B1B0-44CE-80FB-56FD95511C8C}" type="pres">
      <dgm:prSet presAssocID="{D1591451-E301-4392-9BE9-307BBF540BC7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B8F9CA1A-252D-4646-9B46-6ECD34E33FF5}" type="pres">
      <dgm:prSet presAssocID="{D1591451-E301-4392-9BE9-307BBF540BC7}" presName="cycle" presStyleCnt="0"/>
      <dgm:spPr/>
    </dgm:pt>
    <dgm:pt modelId="{2A51A543-AFDA-4AFD-A098-44AE0F814AB9}" type="pres">
      <dgm:prSet presAssocID="{D1591451-E301-4392-9BE9-307BBF540BC7}" presName="centerShape" presStyleCnt="0"/>
      <dgm:spPr/>
    </dgm:pt>
    <dgm:pt modelId="{5B7A4765-8668-4221-9A3D-D18E2C3D9B24}" type="pres">
      <dgm:prSet presAssocID="{D1591451-E301-4392-9BE9-307BBF540BC7}" presName="connSite" presStyleLbl="node1" presStyleIdx="0" presStyleCnt="3"/>
      <dgm:spPr/>
    </dgm:pt>
    <dgm:pt modelId="{7F642E1B-B2D4-4F24-B23A-649C335D6A26}" type="pres">
      <dgm:prSet presAssocID="{D1591451-E301-4392-9BE9-307BBF540BC7}" presName="visible" presStyleLbl="node1" presStyleIdx="0" presStyleCnt="3"/>
      <dgm:spPr/>
    </dgm:pt>
    <dgm:pt modelId="{37F8EE74-0B23-4C65-8B59-38517EEC1A76}" type="pres">
      <dgm:prSet presAssocID="{275D7642-EE5F-4437-B0A7-B790A6F4CC15}" presName="Name25" presStyleLbl="parChTrans1D1" presStyleIdx="0" presStyleCnt="2"/>
      <dgm:spPr/>
    </dgm:pt>
    <dgm:pt modelId="{71ADCF64-84B8-408B-B777-D53FCC95571F}" type="pres">
      <dgm:prSet presAssocID="{C9825DA0-356A-440F-8496-7315E914CEA2}" presName="node" presStyleCnt="0"/>
      <dgm:spPr/>
    </dgm:pt>
    <dgm:pt modelId="{DC6BE63E-3AB3-4D23-BE98-A8E1331C51FD}" type="pres">
      <dgm:prSet presAssocID="{C9825DA0-356A-440F-8496-7315E914CEA2}" presName="parentNode" presStyleLbl="node1" presStyleIdx="1" presStyleCnt="3">
        <dgm:presLayoutVars>
          <dgm:chMax val="1"/>
          <dgm:bulletEnabled val="1"/>
        </dgm:presLayoutVars>
      </dgm:prSet>
      <dgm:spPr/>
    </dgm:pt>
    <dgm:pt modelId="{4F943658-C64A-4378-BD71-968ED2D3C425}" type="pres">
      <dgm:prSet presAssocID="{C9825DA0-356A-440F-8496-7315E914CEA2}" presName="childNode" presStyleLbl="revTx" presStyleIdx="0" presStyleCnt="2">
        <dgm:presLayoutVars>
          <dgm:bulletEnabled val="1"/>
        </dgm:presLayoutVars>
      </dgm:prSet>
      <dgm:spPr/>
    </dgm:pt>
    <dgm:pt modelId="{6C91005D-6671-45E0-A7EB-43274B56EA1C}" type="pres">
      <dgm:prSet presAssocID="{5FD26882-FD21-4920-84D9-26E23CF11ABB}" presName="Name25" presStyleLbl="parChTrans1D1" presStyleIdx="1" presStyleCnt="2"/>
      <dgm:spPr/>
    </dgm:pt>
    <dgm:pt modelId="{40AF6D92-C57D-499B-BAFD-384C1A088E4E}" type="pres">
      <dgm:prSet presAssocID="{940188E6-75AB-4490-A5D2-8A12FF1624E9}" presName="node" presStyleCnt="0"/>
      <dgm:spPr/>
    </dgm:pt>
    <dgm:pt modelId="{4B97F81C-B0B6-41EF-A2F1-997B0ED89827}" type="pres">
      <dgm:prSet presAssocID="{940188E6-75AB-4490-A5D2-8A12FF1624E9}" presName="parentNode" presStyleLbl="node1" presStyleIdx="2" presStyleCnt="3">
        <dgm:presLayoutVars>
          <dgm:chMax val="1"/>
          <dgm:bulletEnabled val="1"/>
        </dgm:presLayoutVars>
      </dgm:prSet>
      <dgm:spPr/>
    </dgm:pt>
    <dgm:pt modelId="{45888DD3-B7B6-4153-8F97-45F234DEA06C}" type="pres">
      <dgm:prSet presAssocID="{940188E6-75AB-4490-A5D2-8A12FF1624E9}" presName="childNode" presStyleLbl="revTx" presStyleIdx="1" presStyleCnt="2">
        <dgm:presLayoutVars>
          <dgm:bulletEnabled val="1"/>
        </dgm:presLayoutVars>
      </dgm:prSet>
      <dgm:spPr/>
    </dgm:pt>
  </dgm:ptLst>
  <dgm:cxnLst>
    <dgm:cxn modelId="{05F585BB-E562-49E3-A840-3DF7D2F6BA9E}" type="presOf" srcId="{5FD26882-FD21-4920-84D9-26E23CF11ABB}" destId="{6C91005D-6671-45E0-A7EB-43274B56EA1C}" srcOrd="0" destOrd="0" presId="urn:microsoft.com/office/officeart/2005/8/layout/radial2"/>
    <dgm:cxn modelId="{C5958486-58C5-4A69-AADE-A93E7D8E73F6}" srcId="{D1591451-E301-4392-9BE9-307BBF540BC7}" destId="{C9825DA0-356A-440F-8496-7315E914CEA2}" srcOrd="0" destOrd="0" parTransId="{275D7642-EE5F-4437-B0A7-B790A6F4CC15}" sibTransId="{1EAC961C-D677-4CB7-9BF6-A760B59C6FF9}"/>
    <dgm:cxn modelId="{ED1BE0E5-23DF-4F4E-9C89-A6FA367D6F0C}" srcId="{D1591451-E301-4392-9BE9-307BBF540BC7}" destId="{940188E6-75AB-4490-A5D2-8A12FF1624E9}" srcOrd="1" destOrd="0" parTransId="{5FD26882-FD21-4920-84D9-26E23CF11ABB}" sibTransId="{77F25531-AD7C-4F79-A041-A875F4B316A5}"/>
    <dgm:cxn modelId="{B0E71772-40B1-40FA-8A94-A26BDE7845C8}" type="presOf" srcId="{275D7642-EE5F-4437-B0A7-B790A6F4CC15}" destId="{37F8EE74-0B23-4C65-8B59-38517EEC1A76}" srcOrd="0" destOrd="0" presId="urn:microsoft.com/office/officeart/2005/8/layout/radial2"/>
    <dgm:cxn modelId="{75FE1191-0FB1-4A10-803A-DAC8EF3DD491}" srcId="{C9825DA0-356A-440F-8496-7315E914CEA2}" destId="{0B2F21DF-BF16-4CAF-B60D-3D093FA39DDC}" srcOrd="0" destOrd="0" parTransId="{DBEF8424-B4E2-49B3-9BE2-A75254D64B0C}" sibTransId="{09094E49-8FA5-406C-B6C1-DF512AD95514}"/>
    <dgm:cxn modelId="{DF2C2823-2E06-4584-B82A-4D037AE3C5B2}" type="presOf" srcId="{D1591451-E301-4392-9BE9-307BBF540BC7}" destId="{3FE19676-B1B0-44CE-80FB-56FD95511C8C}" srcOrd="0" destOrd="0" presId="urn:microsoft.com/office/officeart/2005/8/layout/radial2"/>
    <dgm:cxn modelId="{A6D57837-CFA1-41BD-9960-DDE3CE586FE9}" type="presOf" srcId="{0B2F21DF-BF16-4CAF-B60D-3D093FA39DDC}" destId="{4F943658-C64A-4378-BD71-968ED2D3C425}" srcOrd="0" destOrd="0" presId="urn:microsoft.com/office/officeart/2005/8/layout/radial2"/>
    <dgm:cxn modelId="{2FB068D0-D87C-4F80-BA4A-92EA9B8CDD4C}" type="presOf" srcId="{C9825DA0-356A-440F-8496-7315E914CEA2}" destId="{DC6BE63E-3AB3-4D23-BE98-A8E1331C51FD}" srcOrd="0" destOrd="0" presId="urn:microsoft.com/office/officeart/2005/8/layout/radial2"/>
    <dgm:cxn modelId="{0C36639D-4219-40F9-809C-425C671F10A0}" srcId="{940188E6-75AB-4490-A5D2-8A12FF1624E9}" destId="{035B808B-FFCE-4CA9-AA1E-DC30E83B2D55}" srcOrd="0" destOrd="0" parTransId="{FB14CD5B-F049-44D9-A3BC-6041B1832F20}" sibTransId="{9093CA62-2DB7-485E-9054-CC8360C14455}"/>
    <dgm:cxn modelId="{ABBF1E38-EADE-46B2-ABEE-C2F51A56E86C}" type="presOf" srcId="{035B808B-FFCE-4CA9-AA1E-DC30E83B2D55}" destId="{45888DD3-B7B6-4153-8F97-45F234DEA06C}" srcOrd="0" destOrd="0" presId="urn:microsoft.com/office/officeart/2005/8/layout/radial2"/>
    <dgm:cxn modelId="{3712003D-B585-432F-8D71-12609F703C64}" type="presOf" srcId="{940188E6-75AB-4490-A5D2-8A12FF1624E9}" destId="{4B97F81C-B0B6-41EF-A2F1-997B0ED89827}" srcOrd="0" destOrd="0" presId="urn:microsoft.com/office/officeart/2005/8/layout/radial2"/>
    <dgm:cxn modelId="{31A9744A-DA3B-4DE6-AFB5-71BB7477BB6D}" type="presParOf" srcId="{3FE19676-B1B0-44CE-80FB-56FD95511C8C}" destId="{B8F9CA1A-252D-4646-9B46-6ECD34E33FF5}" srcOrd="0" destOrd="0" presId="urn:microsoft.com/office/officeart/2005/8/layout/radial2"/>
    <dgm:cxn modelId="{A5AA0228-26ED-4654-A268-23CA249F3125}" type="presParOf" srcId="{B8F9CA1A-252D-4646-9B46-6ECD34E33FF5}" destId="{2A51A543-AFDA-4AFD-A098-44AE0F814AB9}" srcOrd="0" destOrd="0" presId="urn:microsoft.com/office/officeart/2005/8/layout/radial2"/>
    <dgm:cxn modelId="{C15C4165-CDBF-42BC-A666-EF437FD82A1D}" type="presParOf" srcId="{2A51A543-AFDA-4AFD-A098-44AE0F814AB9}" destId="{5B7A4765-8668-4221-9A3D-D18E2C3D9B24}" srcOrd="0" destOrd="0" presId="urn:microsoft.com/office/officeart/2005/8/layout/radial2"/>
    <dgm:cxn modelId="{1CE28E13-93EF-44FC-855E-9057F998974E}" type="presParOf" srcId="{2A51A543-AFDA-4AFD-A098-44AE0F814AB9}" destId="{7F642E1B-B2D4-4F24-B23A-649C335D6A26}" srcOrd="1" destOrd="0" presId="urn:microsoft.com/office/officeart/2005/8/layout/radial2"/>
    <dgm:cxn modelId="{15A0764B-F712-4095-93D2-319B52414975}" type="presParOf" srcId="{B8F9CA1A-252D-4646-9B46-6ECD34E33FF5}" destId="{37F8EE74-0B23-4C65-8B59-38517EEC1A76}" srcOrd="1" destOrd="0" presId="urn:microsoft.com/office/officeart/2005/8/layout/radial2"/>
    <dgm:cxn modelId="{7D77EBAC-704B-4733-B97F-966C0A6A9571}" type="presParOf" srcId="{B8F9CA1A-252D-4646-9B46-6ECD34E33FF5}" destId="{71ADCF64-84B8-408B-B777-D53FCC95571F}" srcOrd="2" destOrd="0" presId="urn:microsoft.com/office/officeart/2005/8/layout/radial2"/>
    <dgm:cxn modelId="{0A3AE629-961E-4B27-89AC-2FC07249C0B4}" type="presParOf" srcId="{71ADCF64-84B8-408B-B777-D53FCC95571F}" destId="{DC6BE63E-3AB3-4D23-BE98-A8E1331C51FD}" srcOrd="0" destOrd="0" presId="urn:microsoft.com/office/officeart/2005/8/layout/radial2"/>
    <dgm:cxn modelId="{7EA1B840-0634-4F7F-9920-B8E69826A23D}" type="presParOf" srcId="{71ADCF64-84B8-408B-B777-D53FCC95571F}" destId="{4F943658-C64A-4378-BD71-968ED2D3C425}" srcOrd="1" destOrd="0" presId="urn:microsoft.com/office/officeart/2005/8/layout/radial2"/>
    <dgm:cxn modelId="{3176D725-BC1C-4877-8A46-96FBA90851D3}" type="presParOf" srcId="{B8F9CA1A-252D-4646-9B46-6ECD34E33FF5}" destId="{6C91005D-6671-45E0-A7EB-43274B56EA1C}" srcOrd="3" destOrd="0" presId="urn:microsoft.com/office/officeart/2005/8/layout/radial2"/>
    <dgm:cxn modelId="{680D8CCF-B41A-4D97-B14F-E5C7C4950F2F}" type="presParOf" srcId="{B8F9CA1A-252D-4646-9B46-6ECD34E33FF5}" destId="{40AF6D92-C57D-499B-BAFD-384C1A088E4E}" srcOrd="4" destOrd="0" presId="urn:microsoft.com/office/officeart/2005/8/layout/radial2"/>
    <dgm:cxn modelId="{BC8217E1-579B-4C56-8D6E-44B387C8AFA3}" type="presParOf" srcId="{40AF6D92-C57D-499B-BAFD-384C1A088E4E}" destId="{4B97F81C-B0B6-41EF-A2F1-997B0ED89827}" srcOrd="0" destOrd="0" presId="urn:microsoft.com/office/officeart/2005/8/layout/radial2"/>
    <dgm:cxn modelId="{4DFF2121-6FE4-474B-BE14-D29ACE4C3071}" type="presParOf" srcId="{40AF6D92-C57D-499B-BAFD-384C1A088E4E}" destId="{45888DD3-B7B6-4153-8F97-45F234DEA06C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6167E0-D0AD-4E83-9ADD-EAB2F6AEFC18}" type="doc">
      <dgm:prSet loTypeId="urn:microsoft.com/office/officeart/2005/8/layout/equation2" loCatId="relationship" qsTypeId="urn:microsoft.com/office/officeart/2005/8/quickstyle/simple1" qsCatId="simple" csTypeId="urn:microsoft.com/office/officeart/2005/8/colors/accent2_5" csCatId="accent2" phldr="1"/>
      <dgm:spPr/>
    </dgm:pt>
    <dgm:pt modelId="{BC99293F-FE9E-4205-A111-8C242860FCD5}">
      <dgm:prSet phldrT="[Text]"/>
      <dgm:spPr/>
      <dgm:t>
        <a:bodyPr/>
        <a:lstStyle/>
        <a:p>
          <a:r>
            <a:rPr lang="en-US" dirty="0"/>
            <a:t>Recurrence Probability</a:t>
          </a:r>
        </a:p>
      </dgm:t>
    </dgm:pt>
    <dgm:pt modelId="{9E10A99B-6B77-462E-AF93-B652E8C37DD7}" type="parTrans" cxnId="{9FC90A87-7BA1-452F-BA98-2DCD5F09EA66}">
      <dgm:prSet/>
      <dgm:spPr/>
      <dgm:t>
        <a:bodyPr/>
        <a:lstStyle/>
        <a:p>
          <a:endParaRPr lang="en-US"/>
        </a:p>
      </dgm:t>
    </dgm:pt>
    <dgm:pt modelId="{2A175C06-1D17-4EBC-96E9-51E9B651519B}" type="sibTrans" cxnId="{9FC90A87-7BA1-452F-BA98-2DCD5F09EA66}">
      <dgm:prSet/>
      <dgm:spPr/>
      <dgm:t>
        <a:bodyPr/>
        <a:lstStyle/>
        <a:p>
          <a:endParaRPr lang="en-US"/>
        </a:p>
      </dgm:t>
    </dgm:pt>
    <dgm:pt modelId="{8927A24F-8557-4F6F-ABBC-2872B740CD89}">
      <dgm:prSet phldrT="[Text]"/>
      <dgm:spPr/>
      <dgm:t>
        <a:bodyPr/>
        <a:lstStyle/>
        <a:p>
          <a:r>
            <a:rPr lang="en-US" dirty="0"/>
            <a:t>Outbreak Confidence</a:t>
          </a:r>
        </a:p>
      </dgm:t>
    </dgm:pt>
    <dgm:pt modelId="{42F18308-46A6-46FA-A2A6-064D46659C9B}" type="parTrans" cxnId="{8F34F469-206E-43A5-976E-163E3CFBC62E}">
      <dgm:prSet/>
      <dgm:spPr/>
      <dgm:t>
        <a:bodyPr/>
        <a:lstStyle/>
        <a:p>
          <a:endParaRPr lang="en-US"/>
        </a:p>
      </dgm:t>
    </dgm:pt>
    <dgm:pt modelId="{F880A39A-0850-47E2-9455-6E212CA4B3C4}" type="sibTrans" cxnId="{8F34F469-206E-43A5-976E-163E3CFBC62E}">
      <dgm:prSet/>
      <dgm:spPr/>
      <dgm:t>
        <a:bodyPr/>
        <a:lstStyle/>
        <a:p>
          <a:endParaRPr lang="en-US"/>
        </a:p>
      </dgm:t>
    </dgm:pt>
    <dgm:pt modelId="{479B5A2B-2617-44DD-B01A-058B7140B04A}">
      <dgm:prSet phldrT="[Text]"/>
      <dgm:spPr/>
      <dgm:t>
        <a:bodyPr/>
        <a:lstStyle/>
        <a:p>
          <a:r>
            <a:rPr lang="en-US" dirty="0"/>
            <a:t>Zika Outbreak Possibility</a:t>
          </a:r>
        </a:p>
      </dgm:t>
    </dgm:pt>
    <dgm:pt modelId="{D9B115EB-153F-4B5A-A34A-D76FD38B9286}" type="parTrans" cxnId="{F932BD78-1EA0-452F-85C3-2AFE7FED608A}">
      <dgm:prSet/>
      <dgm:spPr/>
      <dgm:t>
        <a:bodyPr/>
        <a:lstStyle/>
        <a:p>
          <a:endParaRPr lang="en-US"/>
        </a:p>
      </dgm:t>
    </dgm:pt>
    <dgm:pt modelId="{050339C2-FC75-4D13-9104-F947C1F8AC72}" type="sibTrans" cxnId="{F932BD78-1EA0-452F-85C3-2AFE7FED608A}">
      <dgm:prSet/>
      <dgm:spPr/>
      <dgm:t>
        <a:bodyPr/>
        <a:lstStyle/>
        <a:p>
          <a:endParaRPr lang="en-US"/>
        </a:p>
      </dgm:t>
    </dgm:pt>
    <dgm:pt modelId="{C2A4EA9A-1A31-446B-8864-6DA99C508386}" type="pres">
      <dgm:prSet presAssocID="{8C6167E0-D0AD-4E83-9ADD-EAB2F6AEFC18}" presName="Name0" presStyleCnt="0">
        <dgm:presLayoutVars>
          <dgm:dir/>
          <dgm:resizeHandles val="exact"/>
        </dgm:presLayoutVars>
      </dgm:prSet>
      <dgm:spPr/>
    </dgm:pt>
    <dgm:pt modelId="{785E4ABB-CCEA-4B49-8AF4-194C5541AEBA}" type="pres">
      <dgm:prSet presAssocID="{8C6167E0-D0AD-4E83-9ADD-EAB2F6AEFC18}" presName="vNodes" presStyleCnt="0"/>
      <dgm:spPr/>
    </dgm:pt>
    <dgm:pt modelId="{6EE0F34A-F493-4F80-997E-1E407D83017C}" type="pres">
      <dgm:prSet presAssocID="{BC99293F-FE9E-4205-A111-8C242860FCD5}" presName="node" presStyleLbl="node1" presStyleIdx="0" presStyleCnt="3">
        <dgm:presLayoutVars>
          <dgm:bulletEnabled val="1"/>
        </dgm:presLayoutVars>
      </dgm:prSet>
      <dgm:spPr/>
    </dgm:pt>
    <dgm:pt modelId="{AC8B80F5-2B77-42D4-B442-0CE161EDBB34}" type="pres">
      <dgm:prSet presAssocID="{2A175C06-1D17-4EBC-96E9-51E9B651519B}" presName="spacerT" presStyleCnt="0"/>
      <dgm:spPr/>
    </dgm:pt>
    <dgm:pt modelId="{303B394E-C87E-4EA5-9152-4E8B56A0D615}" type="pres">
      <dgm:prSet presAssocID="{2A175C06-1D17-4EBC-96E9-51E9B651519B}" presName="sibTrans" presStyleLbl="sibTrans2D1" presStyleIdx="0" presStyleCnt="2"/>
      <dgm:spPr/>
    </dgm:pt>
    <dgm:pt modelId="{8BCECBB2-57A7-4777-BC13-63B8B6B98CED}" type="pres">
      <dgm:prSet presAssocID="{2A175C06-1D17-4EBC-96E9-51E9B651519B}" presName="spacerB" presStyleCnt="0"/>
      <dgm:spPr/>
    </dgm:pt>
    <dgm:pt modelId="{E17D2EBC-CF80-46AF-99EE-17E7A5A5F2DE}" type="pres">
      <dgm:prSet presAssocID="{8927A24F-8557-4F6F-ABBC-2872B740CD89}" presName="node" presStyleLbl="node1" presStyleIdx="1" presStyleCnt="3">
        <dgm:presLayoutVars>
          <dgm:bulletEnabled val="1"/>
        </dgm:presLayoutVars>
      </dgm:prSet>
      <dgm:spPr/>
    </dgm:pt>
    <dgm:pt modelId="{F47DB133-54C0-4828-8984-58F67F86DAE6}" type="pres">
      <dgm:prSet presAssocID="{8C6167E0-D0AD-4E83-9ADD-EAB2F6AEFC18}" presName="sibTransLast" presStyleLbl="sibTrans2D1" presStyleIdx="1" presStyleCnt="2"/>
      <dgm:spPr/>
    </dgm:pt>
    <dgm:pt modelId="{21E62B74-80C0-48E7-99A4-89EC708015E3}" type="pres">
      <dgm:prSet presAssocID="{8C6167E0-D0AD-4E83-9ADD-EAB2F6AEFC18}" presName="connectorText" presStyleLbl="sibTrans2D1" presStyleIdx="1" presStyleCnt="2"/>
      <dgm:spPr/>
    </dgm:pt>
    <dgm:pt modelId="{9382A763-8EC1-4384-ABDE-876A4863AF74}" type="pres">
      <dgm:prSet presAssocID="{8C6167E0-D0AD-4E83-9ADD-EAB2F6AEFC1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C0F3FE4-D346-4C6E-97BA-F4D367BB697E}" type="presOf" srcId="{8927A24F-8557-4F6F-ABBC-2872B740CD89}" destId="{E17D2EBC-CF80-46AF-99EE-17E7A5A5F2DE}" srcOrd="0" destOrd="0" presId="urn:microsoft.com/office/officeart/2005/8/layout/equation2"/>
    <dgm:cxn modelId="{9FC90A87-7BA1-452F-BA98-2DCD5F09EA66}" srcId="{8C6167E0-D0AD-4E83-9ADD-EAB2F6AEFC18}" destId="{BC99293F-FE9E-4205-A111-8C242860FCD5}" srcOrd="0" destOrd="0" parTransId="{9E10A99B-6B77-462E-AF93-B652E8C37DD7}" sibTransId="{2A175C06-1D17-4EBC-96E9-51E9B651519B}"/>
    <dgm:cxn modelId="{8F34F469-206E-43A5-976E-163E3CFBC62E}" srcId="{8C6167E0-D0AD-4E83-9ADD-EAB2F6AEFC18}" destId="{8927A24F-8557-4F6F-ABBC-2872B740CD89}" srcOrd="1" destOrd="0" parTransId="{42F18308-46A6-46FA-A2A6-064D46659C9B}" sibTransId="{F880A39A-0850-47E2-9455-6E212CA4B3C4}"/>
    <dgm:cxn modelId="{4A54231E-EF0F-4F76-A9B2-2E477273208D}" type="presOf" srcId="{2A175C06-1D17-4EBC-96E9-51E9B651519B}" destId="{303B394E-C87E-4EA5-9152-4E8B56A0D615}" srcOrd="0" destOrd="0" presId="urn:microsoft.com/office/officeart/2005/8/layout/equation2"/>
    <dgm:cxn modelId="{19353A9E-C634-4E88-AE2B-BB64FA672B2E}" type="presOf" srcId="{F880A39A-0850-47E2-9455-6E212CA4B3C4}" destId="{21E62B74-80C0-48E7-99A4-89EC708015E3}" srcOrd="1" destOrd="0" presId="urn:microsoft.com/office/officeart/2005/8/layout/equation2"/>
    <dgm:cxn modelId="{37930284-2161-482C-9355-924C5962807E}" type="presOf" srcId="{F880A39A-0850-47E2-9455-6E212CA4B3C4}" destId="{F47DB133-54C0-4828-8984-58F67F86DAE6}" srcOrd="0" destOrd="0" presId="urn:microsoft.com/office/officeart/2005/8/layout/equation2"/>
    <dgm:cxn modelId="{0A5C1EE9-1EDC-4739-BA71-AB11D53C69E5}" type="presOf" srcId="{BC99293F-FE9E-4205-A111-8C242860FCD5}" destId="{6EE0F34A-F493-4F80-997E-1E407D83017C}" srcOrd="0" destOrd="0" presId="urn:microsoft.com/office/officeart/2005/8/layout/equation2"/>
    <dgm:cxn modelId="{F5CCCC14-9C3C-4D27-8112-37FFFD9F8EA8}" type="presOf" srcId="{479B5A2B-2617-44DD-B01A-058B7140B04A}" destId="{9382A763-8EC1-4384-ABDE-876A4863AF74}" srcOrd="0" destOrd="0" presId="urn:microsoft.com/office/officeart/2005/8/layout/equation2"/>
    <dgm:cxn modelId="{F932BD78-1EA0-452F-85C3-2AFE7FED608A}" srcId="{8C6167E0-D0AD-4E83-9ADD-EAB2F6AEFC18}" destId="{479B5A2B-2617-44DD-B01A-058B7140B04A}" srcOrd="2" destOrd="0" parTransId="{D9B115EB-153F-4B5A-A34A-D76FD38B9286}" sibTransId="{050339C2-FC75-4D13-9104-F947C1F8AC72}"/>
    <dgm:cxn modelId="{D2656852-EFC1-43C1-B819-4F5798CA416E}" type="presOf" srcId="{8C6167E0-D0AD-4E83-9ADD-EAB2F6AEFC18}" destId="{C2A4EA9A-1A31-446B-8864-6DA99C508386}" srcOrd="0" destOrd="0" presId="urn:microsoft.com/office/officeart/2005/8/layout/equation2"/>
    <dgm:cxn modelId="{BE657F98-3096-47E5-9AF7-022FD59BF5F7}" type="presParOf" srcId="{C2A4EA9A-1A31-446B-8864-6DA99C508386}" destId="{785E4ABB-CCEA-4B49-8AF4-194C5541AEBA}" srcOrd="0" destOrd="0" presId="urn:microsoft.com/office/officeart/2005/8/layout/equation2"/>
    <dgm:cxn modelId="{32965364-E988-452D-B84B-185C3F59DD73}" type="presParOf" srcId="{785E4ABB-CCEA-4B49-8AF4-194C5541AEBA}" destId="{6EE0F34A-F493-4F80-997E-1E407D83017C}" srcOrd="0" destOrd="0" presId="urn:microsoft.com/office/officeart/2005/8/layout/equation2"/>
    <dgm:cxn modelId="{1C1DB695-20C9-4E78-8F2F-3BA61DAA32BC}" type="presParOf" srcId="{785E4ABB-CCEA-4B49-8AF4-194C5541AEBA}" destId="{AC8B80F5-2B77-42D4-B442-0CE161EDBB34}" srcOrd="1" destOrd="0" presId="urn:microsoft.com/office/officeart/2005/8/layout/equation2"/>
    <dgm:cxn modelId="{1CAE1791-CA62-4290-93C4-6D5F37E6D201}" type="presParOf" srcId="{785E4ABB-CCEA-4B49-8AF4-194C5541AEBA}" destId="{303B394E-C87E-4EA5-9152-4E8B56A0D615}" srcOrd="2" destOrd="0" presId="urn:microsoft.com/office/officeart/2005/8/layout/equation2"/>
    <dgm:cxn modelId="{B55B9527-3C05-482D-B667-9C1209C885AB}" type="presParOf" srcId="{785E4ABB-CCEA-4B49-8AF4-194C5541AEBA}" destId="{8BCECBB2-57A7-4777-BC13-63B8B6B98CED}" srcOrd="3" destOrd="0" presId="urn:microsoft.com/office/officeart/2005/8/layout/equation2"/>
    <dgm:cxn modelId="{33EBE702-A161-4DF5-B535-6C47FA4470E3}" type="presParOf" srcId="{785E4ABB-CCEA-4B49-8AF4-194C5541AEBA}" destId="{E17D2EBC-CF80-46AF-99EE-17E7A5A5F2DE}" srcOrd="4" destOrd="0" presId="urn:microsoft.com/office/officeart/2005/8/layout/equation2"/>
    <dgm:cxn modelId="{D1F8CAE2-1500-4731-A900-09F6C4997BE7}" type="presParOf" srcId="{C2A4EA9A-1A31-446B-8864-6DA99C508386}" destId="{F47DB133-54C0-4828-8984-58F67F86DAE6}" srcOrd="1" destOrd="0" presId="urn:microsoft.com/office/officeart/2005/8/layout/equation2"/>
    <dgm:cxn modelId="{4856DEF1-95ED-4EA5-A129-4940B5B8A60A}" type="presParOf" srcId="{F47DB133-54C0-4828-8984-58F67F86DAE6}" destId="{21E62B74-80C0-48E7-99A4-89EC708015E3}" srcOrd="0" destOrd="0" presId="urn:microsoft.com/office/officeart/2005/8/layout/equation2"/>
    <dgm:cxn modelId="{63FF0309-8063-467E-9510-122AF94F224D}" type="presParOf" srcId="{C2A4EA9A-1A31-446B-8864-6DA99C508386}" destId="{9382A763-8EC1-4384-ABDE-876A4863AF74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E0B38-89A0-49BD-8C31-F72185258036}">
      <dsp:nvSpPr>
        <dsp:cNvPr id="0" name=""/>
        <dsp:cNvSpPr/>
      </dsp:nvSpPr>
      <dsp:spPr>
        <a:xfrm>
          <a:off x="1656674" y="170177"/>
          <a:ext cx="3377361" cy="1172913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FBFB25-2F69-4DF1-9E8F-1D31E5339944}">
      <dsp:nvSpPr>
        <dsp:cNvPr id="0" name=""/>
        <dsp:cNvSpPr/>
      </dsp:nvSpPr>
      <dsp:spPr>
        <a:xfrm>
          <a:off x="3023328" y="3042243"/>
          <a:ext cx="654527" cy="418897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30EC8-0C59-4E28-932B-3691EA589520}">
      <dsp:nvSpPr>
        <dsp:cNvPr id="0" name=""/>
        <dsp:cNvSpPr/>
      </dsp:nvSpPr>
      <dsp:spPr>
        <a:xfrm>
          <a:off x="1779726" y="3377361"/>
          <a:ext cx="3141732" cy="785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 </a:t>
          </a:r>
        </a:p>
      </dsp:txBody>
      <dsp:txXfrm>
        <a:off x="1779726" y="3377361"/>
        <a:ext cx="3141732" cy="785433"/>
      </dsp:txXfrm>
    </dsp:sp>
    <dsp:sp modelId="{6C0AAE3E-FA3B-40C7-9635-C4DE5604EC26}">
      <dsp:nvSpPr>
        <dsp:cNvPr id="0" name=""/>
        <dsp:cNvSpPr/>
      </dsp:nvSpPr>
      <dsp:spPr>
        <a:xfrm>
          <a:off x="2884568" y="1433677"/>
          <a:ext cx="1178149" cy="117814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Secondary Sources</a:t>
          </a:r>
        </a:p>
      </dsp:txBody>
      <dsp:txXfrm>
        <a:off x="3057104" y="1606213"/>
        <a:ext cx="833077" cy="833077"/>
      </dsp:txXfrm>
    </dsp:sp>
    <dsp:sp modelId="{2A41BB5C-747C-4946-AB76-8DBA70545C54}">
      <dsp:nvSpPr>
        <dsp:cNvPr id="0" name=""/>
        <dsp:cNvSpPr/>
      </dsp:nvSpPr>
      <dsp:spPr>
        <a:xfrm>
          <a:off x="2041537" y="549803"/>
          <a:ext cx="1178149" cy="1178149"/>
        </a:xfrm>
        <a:prstGeom prst="ellipse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Climatic Data</a:t>
          </a:r>
        </a:p>
      </dsp:txBody>
      <dsp:txXfrm>
        <a:off x="2214073" y="722339"/>
        <a:ext cx="833077" cy="833077"/>
      </dsp:txXfrm>
    </dsp:sp>
    <dsp:sp modelId="{F8AA10F3-6D90-4234-8DAF-E32B98FE1444}">
      <dsp:nvSpPr>
        <dsp:cNvPr id="0" name=""/>
        <dsp:cNvSpPr/>
      </dsp:nvSpPr>
      <dsp:spPr>
        <a:xfrm>
          <a:off x="3245867" y="264952"/>
          <a:ext cx="1178149" cy="1178149"/>
        </a:xfrm>
        <a:prstGeom prst="ellips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Search Terms</a:t>
          </a:r>
        </a:p>
      </dsp:txBody>
      <dsp:txXfrm>
        <a:off x="3418403" y="437488"/>
        <a:ext cx="833077" cy="833077"/>
      </dsp:txXfrm>
    </dsp:sp>
    <dsp:sp modelId="{1B846534-473F-4644-AB12-8A7659D057E9}">
      <dsp:nvSpPr>
        <dsp:cNvPr id="0" name=""/>
        <dsp:cNvSpPr/>
      </dsp:nvSpPr>
      <dsp:spPr>
        <a:xfrm>
          <a:off x="1517915" y="26181"/>
          <a:ext cx="3665354" cy="293228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91005D-6671-45E0-A7EB-43274B56EA1C}">
      <dsp:nvSpPr>
        <dsp:cNvPr id="0" name=""/>
        <dsp:cNvSpPr/>
      </dsp:nvSpPr>
      <dsp:spPr>
        <a:xfrm rot="1729207">
          <a:off x="1506017" y="2194686"/>
          <a:ext cx="675867" cy="66708"/>
        </a:xfrm>
        <a:custGeom>
          <a:avLst/>
          <a:gdLst/>
          <a:ahLst/>
          <a:cxnLst/>
          <a:rect l="0" t="0" r="0" b="0"/>
          <a:pathLst>
            <a:path>
              <a:moveTo>
                <a:pt x="0" y="33354"/>
              </a:moveTo>
              <a:lnTo>
                <a:pt x="675867" y="3335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F8EE74-0B23-4C65-8B59-38517EEC1A76}">
      <dsp:nvSpPr>
        <dsp:cNvPr id="0" name=""/>
        <dsp:cNvSpPr/>
      </dsp:nvSpPr>
      <dsp:spPr>
        <a:xfrm rot="19870793">
          <a:off x="1506017" y="1167604"/>
          <a:ext cx="675867" cy="66708"/>
        </a:xfrm>
        <a:custGeom>
          <a:avLst/>
          <a:gdLst/>
          <a:ahLst/>
          <a:cxnLst/>
          <a:rect l="0" t="0" r="0" b="0"/>
          <a:pathLst>
            <a:path>
              <a:moveTo>
                <a:pt x="0" y="33354"/>
              </a:moveTo>
              <a:lnTo>
                <a:pt x="675867" y="3335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642E1B-B2D4-4F24-B23A-649C335D6A26}">
      <dsp:nvSpPr>
        <dsp:cNvPr id="0" name=""/>
        <dsp:cNvSpPr/>
      </dsp:nvSpPr>
      <dsp:spPr>
        <a:xfrm>
          <a:off x="207" y="804107"/>
          <a:ext cx="1820785" cy="1820785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6BE63E-3AB3-4D23-BE98-A8E1331C51FD}">
      <dsp:nvSpPr>
        <dsp:cNvPr id="0" name=""/>
        <dsp:cNvSpPr/>
      </dsp:nvSpPr>
      <dsp:spPr>
        <a:xfrm>
          <a:off x="2072369" y="228500"/>
          <a:ext cx="1092471" cy="1092471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Probability Model</a:t>
          </a:r>
        </a:p>
      </dsp:txBody>
      <dsp:txXfrm>
        <a:off x="2232358" y="388489"/>
        <a:ext cx="772493" cy="772493"/>
      </dsp:txXfrm>
    </dsp:sp>
    <dsp:sp modelId="{4F943658-C64A-4378-BD71-968ED2D3C425}">
      <dsp:nvSpPr>
        <dsp:cNvPr id="0" name=""/>
        <dsp:cNvSpPr/>
      </dsp:nvSpPr>
      <dsp:spPr>
        <a:xfrm>
          <a:off x="3274087" y="228500"/>
          <a:ext cx="1638706" cy="1092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Variable Tweaking</a:t>
          </a:r>
        </a:p>
      </dsp:txBody>
      <dsp:txXfrm>
        <a:off x="3274087" y="228500"/>
        <a:ext cx="1638706" cy="1092471"/>
      </dsp:txXfrm>
    </dsp:sp>
    <dsp:sp modelId="{4B97F81C-B0B6-41EF-A2F1-997B0ED89827}">
      <dsp:nvSpPr>
        <dsp:cNvPr id="0" name=""/>
        <dsp:cNvSpPr/>
      </dsp:nvSpPr>
      <dsp:spPr>
        <a:xfrm>
          <a:off x="2072369" y="2108028"/>
          <a:ext cx="1092471" cy="1092471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Machine Learning Model</a:t>
          </a:r>
        </a:p>
      </dsp:txBody>
      <dsp:txXfrm>
        <a:off x="2232358" y="2268017"/>
        <a:ext cx="772493" cy="772493"/>
      </dsp:txXfrm>
    </dsp:sp>
    <dsp:sp modelId="{45888DD3-B7B6-4153-8F97-45F234DEA06C}">
      <dsp:nvSpPr>
        <dsp:cNvPr id="0" name=""/>
        <dsp:cNvSpPr/>
      </dsp:nvSpPr>
      <dsp:spPr>
        <a:xfrm>
          <a:off x="3274087" y="2108028"/>
          <a:ext cx="1638706" cy="1092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Training</a:t>
          </a:r>
        </a:p>
      </dsp:txBody>
      <dsp:txXfrm>
        <a:off x="3274087" y="2108028"/>
        <a:ext cx="1638706" cy="10924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E0F34A-F493-4F80-997E-1E407D83017C}">
      <dsp:nvSpPr>
        <dsp:cNvPr id="0" name=""/>
        <dsp:cNvSpPr/>
      </dsp:nvSpPr>
      <dsp:spPr>
        <a:xfrm>
          <a:off x="288271" y="895"/>
          <a:ext cx="1191822" cy="1191822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Recurrence Probability</a:t>
          </a:r>
        </a:p>
      </dsp:txBody>
      <dsp:txXfrm>
        <a:off x="462809" y="175433"/>
        <a:ext cx="842746" cy="842746"/>
      </dsp:txXfrm>
    </dsp:sp>
    <dsp:sp modelId="{303B394E-C87E-4EA5-9152-4E8B56A0D615}">
      <dsp:nvSpPr>
        <dsp:cNvPr id="0" name=""/>
        <dsp:cNvSpPr/>
      </dsp:nvSpPr>
      <dsp:spPr>
        <a:xfrm>
          <a:off x="538553" y="1289494"/>
          <a:ext cx="691256" cy="691256"/>
        </a:xfrm>
        <a:prstGeom prst="mathPlus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30179" y="1553830"/>
        <a:ext cx="508004" cy="162584"/>
      </dsp:txXfrm>
    </dsp:sp>
    <dsp:sp modelId="{E17D2EBC-CF80-46AF-99EE-17E7A5A5F2DE}">
      <dsp:nvSpPr>
        <dsp:cNvPr id="0" name=""/>
        <dsp:cNvSpPr/>
      </dsp:nvSpPr>
      <dsp:spPr>
        <a:xfrm>
          <a:off x="288271" y="2077526"/>
          <a:ext cx="1191822" cy="1191822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Outbreak Confidence</a:t>
          </a:r>
        </a:p>
      </dsp:txBody>
      <dsp:txXfrm>
        <a:off x="462809" y="2252064"/>
        <a:ext cx="842746" cy="842746"/>
      </dsp:txXfrm>
    </dsp:sp>
    <dsp:sp modelId="{F47DB133-54C0-4828-8984-58F67F86DAE6}">
      <dsp:nvSpPr>
        <dsp:cNvPr id="0" name=""/>
        <dsp:cNvSpPr/>
      </dsp:nvSpPr>
      <dsp:spPr>
        <a:xfrm>
          <a:off x="1658866" y="1413443"/>
          <a:ext cx="378999" cy="4433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574681"/>
            <a:satOff val="409"/>
            <a:lumOff val="321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658866" y="1502114"/>
        <a:ext cx="265299" cy="266015"/>
      </dsp:txXfrm>
    </dsp:sp>
    <dsp:sp modelId="{9382A763-8EC1-4384-ABDE-876A4863AF74}">
      <dsp:nvSpPr>
        <dsp:cNvPr id="0" name=""/>
        <dsp:cNvSpPr/>
      </dsp:nvSpPr>
      <dsp:spPr>
        <a:xfrm>
          <a:off x="2195187" y="443300"/>
          <a:ext cx="2383644" cy="2383644"/>
        </a:xfrm>
        <a:prstGeom prst="ellips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Zika Outbreak Possibility</a:t>
          </a:r>
        </a:p>
      </dsp:txBody>
      <dsp:txXfrm>
        <a:off x="2544264" y="792377"/>
        <a:ext cx="1685490" cy="1685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9DC-90F7-4ED5-AA1D-BEEE761F3F63}" type="datetimeFigureOut">
              <a:rPr lang="en-AU" smtClean="0"/>
              <a:t>26/04/2017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A042-A4C3-4BEF-8C69-3A753E4991F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1460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9DC-90F7-4ED5-AA1D-BEEE761F3F63}" type="datetimeFigureOut">
              <a:rPr lang="en-AU" smtClean="0"/>
              <a:t>26/04/2017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A042-A4C3-4BEF-8C69-3A753E4991F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405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9DC-90F7-4ED5-AA1D-BEEE761F3F63}" type="datetimeFigureOut">
              <a:rPr lang="en-AU" smtClean="0"/>
              <a:t>26/04/2017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A042-A4C3-4BEF-8C69-3A753E4991F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884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9DC-90F7-4ED5-AA1D-BEEE761F3F63}" type="datetimeFigureOut">
              <a:rPr lang="en-AU" smtClean="0"/>
              <a:t>26/04/2017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A042-A4C3-4BEF-8C69-3A753E4991F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762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9DC-90F7-4ED5-AA1D-BEEE761F3F63}" type="datetimeFigureOut">
              <a:rPr lang="en-AU" smtClean="0"/>
              <a:t>26/04/2017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A042-A4C3-4BEF-8C69-3A753E4991F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8893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9DC-90F7-4ED5-AA1D-BEEE761F3F63}" type="datetimeFigureOut">
              <a:rPr lang="en-AU" smtClean="0"/>
              <a:t>26/04/2017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A042-A4C3-4BEF-8C69-3A753E4991F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104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9DC-90F7-4ED5-AA1D-BEEE761F3F63}" type="datetimeFigureOut">
              <a:rPr lang="en-AU" smtClean="0"/>
              <a:t>26/04/2017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A042-A4C3-4BEF-8C69-3A753E4991F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5859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9DC-90F7-4ED5-AA1D-BEEE761F3F63}" type="datetimeFigureOut">
              <a:rPr lang="en-AU" smtClean="0"/>
              <a:t>26/04/2017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A042-A4C3-4BEF-8C69-3A753E4991F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0961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9DC-90F7-4ED5-AA1D-BEEE761F3F63}" type="datetimeFigureOut">
              <a:rPr lang="en-AU" smtClean="0"/>
              <a:t>26/04/2017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A042-A4C3-4BEF-8C69-3A753E4991F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8542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9DC-90F7-4ED5-AA1D-BEEE761F3F63}" type="datetimeFigureOut">
              <a:rPr lang="en-AU" smtClean="0"/>
              <a:t>26/04/2017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A042-A4C3-4BEF-8C69-3A753E4991F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2439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259DC-90F7-4ED5-AA1D-BEEE761F3F63}" type="datetimeFigureOut">
              <a:rPr lang="en-AU" smtClean="0"/>
              <a:t>26/04/2017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A042-A4C3-4BEF-8C69-3A753E4991F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860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259DC-90F7-4ED5-AA1D-BEEE761F3F63}" type="datetimeFigureOut">
              <a:rPr lang="en-AU" smtClean="0"/>
              <a:t>26/04/2017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6A042-A4C3-4BEF-8C69-3A753E4991F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5030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9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.pn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8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1.png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91000"/>
            <a:ext cx="12192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55439"/>
            <a:ext cx="12192000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cap="none" spc="0" dirty="0">
                <a:ln w="0"/>
                <a:solidFill>
                  <a:schemeClr val="accent1">
                    <a:lumMod val="75000"/>
                  </a:schemeClr>
                </a:solidFill>
                <a:latin typeface="HelveticaNeueLT Com 23 UltLtEx" panose="020B0204020202020204" pitchFamily="34" charset="0"/>
              </a:rPr>
              <a:t>TEAM TKT</a:t>
            </a:r>
          </a:p>
          <a:p>
            <a:pPr algn="ctr"/>
            <a:endParaRPr lang="en-US" sz="6000" dirty="0">
              <a:ln w="0"/>
              <a:solidFill>
                <a:schemeClr val="accent1">
                  <a:lumMod val="75000"/>
                </a:schemeClr>
              </a:solidFill>
              <a:latin typeface="HelveticaNeueLT Com 23 UltLtEx" panose="020B0204020202020204" pitchFamily="34" charset="0"/>
            </a:endParaRPr>
          </a:p>
          <a:p>
            <a:pPr algn="ctr"/>
            <a:r>
              <a:rPr lang="en-US" sz="6000" cap="none" spc="0" dirty="0">
                <a:ln w="0"/>
                <a:solidFill>
                  <a:schemeClr val="accent1">
                    <a:lumMod val="75000"/>
                  </a:schemeClr>
                </a:solidFill>
                <a:latin typeface="HelveticaNeueLT Com 23 UltLtEx" panose="020B0204020202020204" pitchFamily="34" charset="0"/>
              </a:rPr>
              <a:t>Zika Hack 2017</a:t>
            </a:r>
          </a:p>
          <a:p>
            <a:pPr algn="ctr"/>
            <a:endParaRPr lang="en-US" sz="6000" dirty="0">
              <a:ln w="0"/>
              <a:solidFill>
                <a:schemeClr val="accent1">
                  <a:lumMod val="75000"/>
                </a:schemeClr>
              </a:solidFill>
              <a:latin typeface="HelveticaNeueLT Com 23 UltLtEx" panose="020B0204020202020204" pitchFamily="34" charset="0"/>
            </a:endParaRPr>
          </a:p>
          <a:p>
            <a:pPr algn="ctr"/>
            <a:r>
              <a:rPr lang="en-US" sz="3200" cap="none" spc="0" dirty="0">
                <a:ln w="0"/>
                <a:solidFill>
                  <a:schemeClr val="accent1">
                    <a:lumMod val="75000"/>
                  </a:schemeClr>
                </a:solidFill>
                <a:latin typeface="HelveticaNeueLT Com 23 UltLtEx" panose="020B0204020202020204" pitchFamily="34" charset="0"/>
              </a:rPr>
              <a:t>Daniel </a:t>
            </a:r>
            <a:r>
              <a:rPr lang="en-US" sz="3200" cap="none" spc="0" dirty="0" err="1">
                <a:ln w="0"/>
                <a:solidFill>
                  <a:schemeClr val="accent1">
                    <a:lumMod val="75000"/>
                  </a:schemeClr>
                </a:solidFill>
                <a:latin typeface="HelveticaNeueLT Com 23 UltLtEx" panose="020B0204020202020204" pitchFamily="34" charset="0"/>
              </a:rPr>
              <a:t>Jumail</a:t>
            </a:r>
            <a:r>
              <a:rPr lang="en-US" sz="3200" cap="none" spc="0" dirty="0">
                <a:ln w="0"/>
                <a:solidFill>
                  <a:schemeClr val="accent1">
                    <a:lumMod val="75000"/>
                  </a:schemeClr>
                </a:solidFill>
                <a:latin typeface="HelveticaNeueLT Com 23 UltLtEx" panose="020B0204020202020204" pitchFamily="34" charset="0"/>
              </a:rPr>
              <a:t> Karlene Steven Jenny</a:t>
            </a:r>
          </a:p>
        </p:txBody>
      </p:sp>
    </p:spTree>
    <p:extLst>
      <p:ext uri="{BB962C8B-B14F-4D97-AF65-F5344CB8AC3E}">
        <p14:creationId xmlns:p14="http://schemas.microsoft.com/office/powerpoint/2010/main" val="524806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212035"/>
            <a:ext cx="121920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cap="none" spc="0" dirty="0">
                <a:ln w="0"/>
                <a:latin typeface="HelveticaNeueLT Com 23 UltLtEx" panose="020B0204020202020204" pitchFamily="34" charset="0"/>
              </a:rPr>
              <a:t>Problems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35896" y="2160104"/>
            <a:ext cx="4805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/>
              <a:t>No easily accessible data</a:t>
            </a:r>
          </a:p>
        </p:txBody>
      </p:sp>
    </p:spTree>
    <p:extLst>
      <p:ext uri="{BB962C8B-B14F-4D97-AF65-F5344CB8AC3E}">
        <p14:creationId xmlns:p14="http://schemas.microsoft.com/office/powerpoint/2010/main" val="262693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55439"/>
            <a:ext cx="121920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cap="none" spc="0" dirty="0">
                <a:ln w="0"/>
                <a:latin typeface="HelveticaNeueLT Com 23 UltLtEx" panose="020B0204020202020204" pitchFamily="34" charset="0"/>
              </a:rPr>
              <a:t>Outbreak Confidence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02964" y="1700599"/>
            <a:ext cx="3776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Spanish Search Terms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08468" y="1649286"/>
            <a:ext cx="4380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Portuguese Search Terms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4009" b="9249"/>
          <a:stretch/>
        </p:blipFill>
        <p:spPr>
          <a:xfrm>
            <a:off x="730536" y="2242019"/>
            <a:ext cx="1344857" cy="1417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54009" b="9249"/>
          <a:stretch/>
        </p:blipFill>
        <p:spPr>
          <a:xfrm>
            <a:off x="6863786" y="2219912"/>
            <a:ext cx="1344857" cy="14176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034" r="58499" b="49940"/>
          <a:stretch/>
        </p:blipFill>
        <p:spPr>
          <a:xfrm>
            <a:off x="1909881" y="2434317"/>
            <a:ext cx="1559459" cy="12778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034" r="58499" b="49940"/>
          <a:stretch/>
        </p:blipFill>
        <p:spPr>
          <a:xfrm>
            <a:off x="3163300" y="2417021"/>
            <a:ext cx="1559459" cy="12778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034" r="58499" b="49940"/>
          <a:stretch/>
        </p:blipFill>
        <p:spPr>
          <a:xfrm>
            <a:off x="4463696" y="2399725"/>
            <a:ext cx="1559459" cy="12778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034" r="58499" b="49940"/>
          <a:stretch/>
        </p:blipFill>
        <p:spPr>
          <a:xfrm>
            <a:off x="8039160" y="2381748"/>
            <a:ext cx="1559459" cy="12778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034" r="58499" b="49940"/>
          <a:stretch/>
        </p:blipFill>
        <p:spPr>
          <a:xfrm>
            <a:off x="9350190" y="2380918"/>
            <a:ext cx="1559459" cy="12778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034" r="58499" b="49940"/>
          <a:stretch/>
        </p:blipFill>
        <p:spPr>
          <a:xfrm>
            <a:off x="10604511" y="2359641"/>
            <a:ext cx="1559459" cy="1277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463919" y="3904499"/>
                <a:ext cx="2355773" cy="1284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AU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𝑆𝑝𝑎𝑛𝑖𝑠h</m:t>
                          </m:r>
                        </m:e>
                      </m:nary>
                    </m:oMath>
                  </m:oMathPara>
                </a14:m>
                <a:endParaRPr lang="en-AU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919" y="3904499"/>
                <a:ext cx="2355773" cy="12848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261822" y="3855502"/>
                <a:ext cx="2876172" cy="1284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AU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nor/>
                            </m:rPr>
                            <a:rPr lang="en-AU" sz="32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Portuguese</m:t>
                          </m:r>
                        </m:e>
                      </m:nary>
                    </m:oMath>
                  </m:oMathPara>
                </a14:m>
                <a:endParaRPr lang="en-AU" sz="3200" i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822" y="3855502"/>
                <a:ext cx="2876172" cy="12848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>
            <a:endCxn id="14" idx="0"/>
          </p:cNvCxnSpPr>
          <p:nvPr/>
        </p:nvCxnSpPr>
        <p:spPr>
          <a:xfrm>
            <a:off x="1402964" y="3677609"/>
            <a:ext cx="2238842" cy="2268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4" idx="0"/>
          </p:cNvCxnSpPr>
          <p:nvPr/>
        </p:nvCxnSpPr>
        <p:spPr>
          <a:xfrm>
            <a:off x="2904264" y="3637525"/>
            <a:ext cx="737542" cy="2669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4" idx="0"/>
          </p:cNvCxnSpPr>
          <p:nvPr/>
        </p:nvCxnSpPr>
        <p:spPr>
          <a:xfrm flipH="1">
            <a:off x="3641806" y="3677609"/>
            <a:ext cx="426611" cy="2268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" idx="2"/>
            <a:endCxn id="14" idx="0"/>
          </p:cNvCxnSpPr>
          <p:nvPr/>
        </p:nvCxnSpPr>
        <p:spPr>
          <a:xfrm flipH="1">
            <a:off x="3641806" y="3677609"/>
            <a:ext cx="1601620" cy="2268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557051" y="3677609"/>
            <a:ext cx="2238842" cy="2268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9058351" y="3637525"/>
            <a:ext cx="737542" cy="2669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9795893" y="3677609"/>
            <a:ext cx="426611" cy="2268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9795893" y="3677609"/>
            <a:ext cx="1601620" cy="2268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</p:cNvCxnSpPr>
          <p:nvPr/>
        </p:nvCxnSpPr>
        <p:spPr>
          <a:xfrm>
            <a:off x="3641806" y="3904499"/>
            <a:ext cx="0" cy="309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795893" y="3904499"/>
            <a:ext cx="0" cy="309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243425" y="5770441"/>
                <a:ext cx="22402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AU" sz="3200" i="1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425" y="5770441"/>
                <a:ext cx="224029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>
            <a:endCxn id="32" idx="0"/>
          </p:cNvCxnSpPr>
          <p:nvPr/>
        </p:nvCxnSpPr>
        <p:spPr>
          <a:xfrm>
            <a:off x="3641805" y="4757530"/>
            <a:ext cx="2721767" cy="10129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32" idx="0"/>
          </p:cNvCxnSpPr>
          <p:nvPr/>
        </p:nvCxnSpPr>
        <p:spPr>
          <a:xfrm flipH="1">
            <a:off x="6363572" y="4665200"/>
            <a:ext cx="3432321" cy="11052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872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55439"/>
            <a:ext cx="12192000" cy="184665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cap="none" spc="0" dirty="0">
                <a:ln w="0"/>
                <a:latin typeface="HelveticaNeueLT Com 23 UltLtEx" panose="020B0204020202020204" pitchFamily="34" charset="0"/>
              </a:rPr>
              <a:t>Outbreak Confidence</a:t>
            </a:r>
          </a:p>
          <a:p>
            <a:pPr algn="ctr"/>
            <a:r>
              <a:rPr lang="en-US" sz="4800" dirty="0">
                <a:ln w="0"/>
                <a:latin typeface="HelveticaNeueLT Com 23 UltLtEx" panose="020B0204020202020204" pitchFamily="34" charset="0"/>
              </a:rPr>
              <a:t>Deep Learning			Random Forests</a:t>
            </a:r>
            <a:endParaRPr lang="en-US" sz="4800" cap="none" spc="0" dirty="0">
              <a:ln w="0"/>
              <a:latin typeface="HelveticaNeueLT Com 23 UltLtEx" panose="020B02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07" y="2762213"/>
            <a:ext cx="6127785" cy="3565257"/>
          </a:xfrm>
          <a:prstGeom prst="rect">
            <a:avLst/>
          </a:prstGeom>
        </p:spPr>
      </p:pic>
      <p:pic>
        <p:nvPicPr>
          <p:cNvPr id="2050" name="Picture 2" descr="Image result for random fores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792" y="2762213"/>
            <a:ext cx="5765662" cy="327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76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55439"/>
            <a:ext cx="1219200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cap="none" spc="0" dirty="0">
                <a:ln w="0"/>
                <a:latin typeface="HelveticaNeueLT Com 23 UltLtEx" panose="020B0204020202020204" pitchFamily="34" charset="0"/>
              </a:rPr>
              <a:t>Outbreak Confidence</a:t>
            </a:r>
          </a:p>
          <a:p>
            <a:pPr algn="ctr"/>
            <a:r>
              <a:rPr lang="en-US" sz="6600" dirty="0">
                <a:ln w="0"/>
                <a:latin typeface="HelveticaNeueLT Com 23 UltLtEx" panose="020B0204020202020204" pitchFamily="34" charset="0"/>
              </a:rPr>
              <a:t>Problems</a:t>
            </a:r>
            <a:endParaRPr lang="en-US" sz="6600" cap="none" spc="0" dirty="0">
              <a:ln w="0"/>
              <a:latin typeface="HelveticaNeueLT Com 23 UltLtEx" panose="020B02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2540" y="3429000"/>
            <a:ext cx="93460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/>
              <a:t>Deep Neural Network: Around 5-6 hidden layers</a:t>
            </a:r>
          </a:p>
          <a:p>
            <a:endParaRPr lang="en-AU" sz="3600" dirty="0"/>
          </a:p>
          <a:p>
            <a:r>
              <a:rPr lang="en-AU" sz="3600" dirty="0"/>
              <a:t>Ensemble Random Forest: Around 1000-2000 </a:t>
            </a:r>
            <a:r>
              <a:rPr lang="en-AU" sz="3600" dirty="0" err="1"/>
              <a:t>est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128490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55439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latin typeface="HelveticaNeueLT Com 23 UltLtEx" panose="020B0204020202020204" pitchFamily="34" charset="0"/>
              </a:rPr>
              <a:t>Search Terms</a:t>
            </a:r>
            <a:endParaRPr lang="en-US" sz="8000" cap="none" spc="0" dirty="0">
              <a:ln w="0"/>
              <a:latin typeface="HelveticaNeueLT Com 23 UltLtEx" panose="020B02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975118"/>
              </p:ext>
            </p:extLst>
          </p:nvPr>
        </p:nvGraphicFramePr>
        <p:xfrm>
          <a:off x="1104345" y="1772861"/>
          <a:ext cx="10226262" cy="5010927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5113131">
                  <a:extLst>
                    <a:ext uri="{9D8B030D-6E8A-4147-A177-3AD203B41FA5}">
                      <a16:colId xmlns:a16="http://schemas.microsoft.com/office/drawing/2014/main" val="3411245308"/>
                    </a:ext>
                  </a:extLst>
                </a:gridCol>
                <a:gridCol w="5113131">
                  <a:extLst>
                    <a:ext uri="{9D8B030D-6E8A-4147-A177-3AD203B41FA5}">
                      <a16:colId xmlns:a16="http://schemas.microsoft.com/office/drawing/2014/main" val="1658750478"/>
                    </a:ext>
                  </a:extLst>
                </a:gridCol>
              </a:tblGrid>
              <a:tr h="652287">
                <a:tc>
                  <a:txBody>
                    <a:bodyPr/>
                    <a:lstStyle/>
                    <a:p>
                      <a:r>
                        <a:rPr lang="en-AU" sz="3600" dirty="0">
                          <a:solidFill>
                            <a:schemeClr val="tx1"/>
                          </a:solidFill>
                        </a:rPr>
                        <a:t>Portuguese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3600" dirty="0">
                          <a:solidFill>
                            <a:schemeClr val="tx1"/>
                          </a:solidFill>
                        </a:rPr>
                        <a:t>Spanish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766901"/>
                  </a:ext>
                </a:extLst>
              </a:tr>
              <a:tr h="2247709">
                <a:tc>
                  <a:txBody>
                    <a:bodyPr/>
                    <a:lstStyle/>
                    <a:p>
                      <a:r>
                        <a:rPr lang="pt-BR" sz="2000" dirty="0"/>
                        <a:t>ultrassom,pequeno,cabeça,trimestre,grávida</a:t>
                      </a:r>
                    </a:p>
                    <a:p>
                      <a:endParaRPr lang="pt-BR" sz="2000" dirty="0"/>
                    </a:p>
                    <a:p>
                      <a:r>
                        <a:rPr lang="pt-BR" sz="2000" dirty="0"/>
                        <a:t>criança,mãe,Mamãe,bebê,médico</a:t>
                      </a:r>
                    </a:p>
                    <a:p>
                      <a:endParaRPr lang="pt-BR" sz="2000" dirty="0"/>
                    </a:p>
                    <a:p>
                      <a:r>
                        <a:rPr lang="pt-BR" sz="2000" dirty="0"/>
                        <a:t>babycenter,clínica,anormal,Tamanho,circunferência</a:t>
                      </a:r>
                    </a:p>
                    <a:p>
                      <a:endParaRPr lang="pt-BR" sz="2000" dirty="0"/>
                    </a:p>
                    <a:p>
                      <a:r>
                        <a:rPr lang="pt-BR" sz="2000" dirty="0"/>
                        <a:t>cérebro,nervo,tumor,sangue,amniótico</a:t>
                      </a:r>
                    </a:p>
                    <a:p>
                      <a:endParaRPr lang="pt-BR" sz="2000" dirty="0"/>
                    </a:p>
                    <a:p>
                      <a:r>
                        <a:rPr lang="pt-BR" sz="2000" dirty="0"/>
                        <a:t>fluido,nascermos,gravidez,Fralda,Vômito</a:t>
                      </a:r>
                    </a:p>
                    <a:p>
                      <a:endParaRPr lang="pt-BR" sz="2000" dirty="0"/>
                    </a:p>
                    <a:p>
                      <a:r>
                        <a:rPr lang="pt-BR" sz="2000" dirty="0"/>
                        <a:t>nascimento,hospital,incapacidade,Desativado,</a:t>
                      </a:r>
                    </a:p>
                    <a:p>
                      <a:r>
                        <a:rPr lang="pt-BR" sz="2000" dirty="0"/>
                        <a:t>crescimento</a:t>
                      </a:r>
                      <a:endParaRPr lang="en-AU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Ultrasonido,pequeña</a:t>
                      </a:r>
                      <a:r>
                        <a:rPr lang="es-E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cabeza, trimestre, embarazada</a:t>
                      </a:r>
                    </a:p>
                    <a:p>
                      <a:endParaRPr lang="es-E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s-E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Niño, madre, mamá, bebé, doctor</a:t>
                      </a:r>
                    </a:p>
                    <a:p>
                      <a:endParaRPr lang="es-E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s-E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Babycenter</a:t>
                      </a:r>
                      <a:r>
                        <a:rPr lang="es-E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clínica, anormal, tamaño, circunferencia</a:t>
                      </a:r>
                    </a:p>
                    <a:p>
                      <a:endParaRPr lang="es-E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s-E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Cerebro, nervio, tumor, sangre, </a:t>
                      </a:r>
                      <a:r>
                        <a:rPr lang="es-ES" sz="2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amniotico</a:t>
                      </a:r>
                      <a:endParaRPr lang="es-E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s-E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s-E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Fluido, nacido, embarazo, panal, Vomito</a:t>
                      </a:r>
                    </a:p>
                    <a:p>
                      <a:endParaRPr lang="es-E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s-E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Nacimiento, hospital, discapacidad, discapacidad, crecimiento</a:t>
                      </a:r>
                      <a:endParaRPr lang="en-AU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4462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723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55439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latin typeface="HelveticaNeueLT Com 23 UltLtEx" panose="020B0204020202020204" pitchFamily="34" charset="0"/>
              </a:rPr>
              <a:t>Google Trends</a:t>
            </a:r>
            <a:endParaRPr lang="en-US" sz="8000" cap="none" spc="0" dirty="0">
              <a:ln w="0"/>
              <a:latin typeface="HelveticaNeueLT Com 23 UltLtEx" panose="020B02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2083" r="5870" b="7419"/>
          <a:stretch/>
        </p:blipFill>
        <p:spPr>
          <a:xfrm>
            <a:off x="1126434" y="1878878"/>
            <a:ext cx="10204173" cy="490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48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55439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latin typeface="HelveticaNeueLT Com 23 UltLtEx" panose="020B0204020202020204" pitchFamily="34" charset="0"/>
              </a:rPr>
              <a:t>Results</a:t>
            </a:r>
            <a:endParaRPr lang="en-US" sz="8000" cap="none" spc="0" dirty="0">
              <a:ln w="0"/>
              <a:latin typeface="HelveticaNeueLT Com 23 UltLtEx" panose="020B02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947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55439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latin typeface="HelveticaNeueLT Com 23 UltLtEx" panose="020B0204020202020204" pitchFamily="34" charset="0"/>
              </a:rPr>
              <a:t>Brazil</a:t>
            </a:r>
            <a:endParaRPr lang="en-US" sz="8000" cap="none" spc="0" dirty="0">
              <a:ln w="0"/>
              <a:latin typeface="HelveticaNeueLT Com 23 UltLtEx" panose="020B02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91975" y="2208628"/>
            <a:ext cx="370710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Red line is December</a:t>
            </a:r>
          </a:p>
          <a:p>
            <a:r>
              <a:rPr lang="en-AU" sz="2800" dirty="0"/>
              <a:t>2014 (Proposed signal is</a:t>
            </a:r>
          </a:p>
          <a:p>
            <a:r>
              <a:rPr lang="en-AU" sz="2800" dirty="0"/>
              <a:t>November 2014)</a:t>
            </a:r>
          </a:p>
          <a:p>
            <a:endParaRPr lang="en-AU" sz="2800" dirty="0"/>
          </a:p>
          <a:p>
            <a:r>
              <a:rPr lang="en-AU" sz="2800" dirty="0"/>
              <a:t>End of red line is </a:t>
            </a:r>
          </a:p>
          <a:p>
            <a:r>
              <a:rPr lang="en-AU" sz="2800" dirty="0"/>
              <a:t>November 2016</a:t>
            </a:r>
          </a:p>
          <a:p>
            <a:endParaRPr lang="en-AU" sz="2800" dirty="0"/>
          </a:p>
          <a:p>
            <a:r>
              <a:rPr lang="en-AU" sz="2800" dirty="0"/>
              <a:t>Prediction: 12/2014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05" y="1878878"/>
            <a:ext cx="6490520" cy="456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58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55439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latin typeface="HelveticaNeueLT Com 23 UltLtEx" panose="020B0204020202020204" pitchFamily="34" charset="0"/>
              </a:rPr>
              <a:t>Bahia</a:t>
            </a:r>
            <a:endParaRPr lang="en-US" sz="8000" cap="none" spc="0" dirty="0">
              <a:ln w="0"/>
              <a:latin typeface="HelveticaNeueLT Com 23 UltLtEx" panose="020B02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91975" y="2208628"/>
            <a:ext cx="3196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Prediction: 2-3/2015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480" y="1768718"/>
            <a:ext cx="6853495" cy="464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14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55439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latin typeface="HelveticaNeueLT Com 23 UltLtEx" panose="020B0204020202020204" pitchFamily="34" charset="0"/>
              </a:rPr>
              <a:t>Rio de Norte</a:t>
            </a:r>
            <a:endParaRPr lang="en-US" sz="8000" cap="none" spc="0" dirty="0">
              <a:ln w="0"/>
              <a:latin typeface="HelveticaNeueLT Com 23 UltLtEx" panose="020B02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91975" y="2208628"/>
            <a:ext cx="3014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Prediction: 2/2015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05" y="1689075"/>
            <a:ext cx="6767770" cy="467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22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55439"/>
            <a:ext cx="12192000" cy="40934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cap="none" spc="0" dirty="0">
                <a:ln w="0"/>
                <a:latin typeface="HelveticaNeueLT Com 23 UltLtEx" panose="020B0204020202020204" pitchFamily="34" charset="0"/>
              </a:rPr>
              <a:t>Aim</a:t>
            </a:r>
          </a:p>
          <a:p>
            <a:pPr algn="ctr"/>
            <a:endParaRPr lang="en-US" sz="6000" dirty="0">
              <a:ln w="0"/>
              <a:latin typeface="HelveticaNeueLT Com 23 UltLtEx" panose="020B0204020202020204" pitchFamily="34" charset="0"/>
            </a:endParaRPr>
          </a:p>
          <a:p>
            <a:pPr algn="ctr"/>
            <a:r>
              <a:rPr lang="en-US" sz="6000" cap="none" spc="0" dirty="0">
                <a:ln w="0"/>
                <a:latin typeface="+mj-lt"/>
              </a:rPr>
              <a:t>To predict the Brazilian Zika Outbreak as soon as possible</a:t>
            </a:r>
            <a:endParaRPr lang="en-US" sz="3200" dirty="0">
              <a:ln w="0"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1080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55439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 err="1">
                <a:ln w="0"/>
                <a:latin typeface="HelveticaNeueLT Com 23 UltLtEx" panose="020B0204020202020204" pitchFamily="34" charset="0"/>
              </a:rPr>
              <a:t>Pernambucano</a:t>
            </a:r>
            <a:endParaRPr lang="en-US" sz="8000" cap="none" spc="0" dirty="0">
              <a:ln w="0"/>
              <a:latin typeface="HelveticaNeueLT Com 23 UltLtEx" panose="020B02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91975" y="2208628"/>
            <a:ext cx="3014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Prediction: 2/2015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63" y="1878878"/>
            <a:ext cx="6874412" cy="46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5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55439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 err="1">
                <a:ln w="0"/>
                <a:latin typeface="HelveticaNeueLT Com 23 UltLtEx" panose="020B0204020202020204" pitchFamily="34" charset="0"/>
              </a:rPr>
              <a:t>Maranhao</a:t>
            </a:r>
            <a:endParaRPr lang="en-US" sz="8000" cap="none" spc="0" dirty="0">
              <a:ln w="0"/>
              <a:latin typeface="HelveticaNeueLT Com 23 UltLtEx" panose="020B02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91975" y="2208628"/>
            <a:ext cx="31967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Prediction: 5-6/2015</a:t>
            </a:r>
          </a:p>
          <a:p>
            <a:endParaRPr lang="en-AU" sz="2800" dirty="0"/>
          </a:p>
          <a:p>
            <a:r>
              <a:rPr lang="en-AU" sz="2800" dirty="0"/>
              <a:t>A bit slow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81" y="1670464"/>
            <a:ext cx="6776576" cy="463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91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55439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latin typeface="HelveticaNeueLT Com 23 UltLtEx" panose="020B0204020202020204" pitchFamily="34" charset="0"/>
              </a:rPr>
              <a:t>Rio de </a:t>
            </a:r>
            <a:r>
              <a:rPr lang="en-US" sz="8000" dirty="0" err="1">
                <a:ln w="0"/>
                <a:latin typeface="HelveticaNeueLT Com 23 UltLtEx" panose="020B0204020202020204" pitchFamily="34" charset="0"/>
              </a:rPr>
              <a:t>Jainero</a:t>
            </a:r>
            <a:endParaRPr lang="en-US" sz="8000" cap="none" spc="0" dirty="0">
              <a:ln w="0"/>
              <a:latin typeface="HelveticaNeueLT Com 23 UltLtEx" panose="020B02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91975" y="2208628"/>
            <a:ext cx="3086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Prediction: 11/2014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05" y="1878878"/>
            <a:ext cx="6625818" cy="435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38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55439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latin typeface="HelveticaNeueLT Com 23 UltLtEx" panose="020B0204020202020204" pitchFamily="34" charset="0"/>
              </a:rPr>
              <a:t>Parana</a:t>
            </a:r>
            <a:endParaRPr lang="en-US" sz="8000" cap="none" spc="0" dirty="0">
              <a:ln w="0"/>
              <a:latin typeface="HelveticaNeueLT Com 23 UltLtEx" panose="020B02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91975" y="2208628"/>
            <a:ext cx="414036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Prediction: 1-2/2015</a:t>
            </a:r>
          </a:p>
          <a:p>
            <a:endParaRPr lang="en-AU" sz="2800" dirty="0"/>
          </a:p>
          <a:p>
            <a:endParaRPr lang="en-AU" sz="2800" dirty="0"/>
          </a:p>
          <a:p>
            <a:endParaRPr lang="en-AU" sz="2800" dirty="0"/>
          </a:p>
          <a:p>
            <a:r>
              <a:rPr lang="en-AU" sz="2800" dirty="0"/>
              <a:t>If given more data, then</a:t>
            </a:r>
          </a:p>
          <a:p>
            <a:r>
              <a:rPr lang="en-AU" sz="2800" dirty="0"/>
              <a:t>Over prediction is removed</a:t>
            </a:r>
          </a:p>
          <a:p>
            <a:endParaRPr lang="en-AU" sz="2800" dirty="0"/>
          </a:p>
          <a:p>
            <a:r>
              <a:rPr lang="en-AU" sz="2800" dirty="0"/>
              <a:t>(end epidemic Nov 2016)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530" y="1878878"/>
            <a:ext cx="6945195" cy="46907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18852" y="2332383"/>
            <a:ext cx="410817" cy="4293704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8112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55439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 err="1">
                <a:ln w="0"/>
                <a:latin typeface="HelveticaNeueLT Com 23 UltLtEx" panose="020B0204020202020204" pitchFamily="34" charset="0"/>
              </a:rPr>
              <a:t>Goias</a:t>
            </a:r>
            <a:endParaRPr lang="en-US" sz="8000" cap="none" spc="0" dirty="0">
              <a:ln w="0"/>
              <a:latin typeface="HelveticaNeueLT Com 23 UltLtEx" panose="020B02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91975" y="2208628"/>
            <a:ext cx="3834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Prediction: 12-1/2014,15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155" y="1655958"/>
            <a:ext cx="6761211" cy="471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41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55439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 err="1">
                <a:ln w="0"/>
                <a:latin typeface="HelveticaNeueLT Com 23 UltLtEx" panose="020B0204020202020204" pitchFamily="34" charset="0"/>
              </a:rPr>
              <a:t>Ceara</a:t>
            </a:r>
            <a:endParaRPr lang="en-US" sz="8000" cap="none" spc="0" dirty="0">
              <a:ln w="0"/>
              <a:latin typeface="HelveticaNeueLT Com 23 UltLtEx" panose="020B02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91975" y="2208628"/>
            <a:ext cx="3175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Prediction: 12/2014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31" y="1878878"/>
            <a:ext cx="6633394" cy="43477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94783" y="2160106"/>
            <a:ext cx="410817" cy="4293704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3900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55439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>
                <a:ln w="0"/>
                <a:latin typeface="HelveticaNeueLT Com 23 UltLtEx" panose="020B0204020202020204" pitchFamily="34" charset="0"/>
              </a:rPr>
              <a:t>Espírito Santo</a:t>
            </a:r>
            <a:endParaRPr lang="en-US" sz="8000" cap="none" spc="0" dirty="0">
              <a:ln w="0"/>
              <a:latin typeface="HelveticaNeueLT Com 23 UltLtEx" panose="020B02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91975" y="2208628"/>
            <a:ext cx="384630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Prediction: 10-11/2014</a:t>
            </a:r>
          </a:p>
          <a:p>
            <a:endParaRPr lang="en-AU" sz="2800" dirty="0"/>
          </a:p>
          <a:p>
            <a:endParaRPr lang="en-AU" sz="2800" dirty="0"/>
          </a:p>
          <a:p>
            <a:r>
              <a:rPr lang="en-AU" sz="2800" dirty="0"/>
              <a:t>Some false positives</a:t>
            </a:r>
          </a:p>
          <a:p>
            <a:r>
              <a:rPr lang="en-AU" sz="2800" dirty="0"/>
              <a:t>early noise, but only</a:t>
            </a:r>
          </a:p>
          <a:p>
            <a:r>
              <a:rPr lang="en-AU" sz="2800" dirty="0"/>
              <a:t>1 week signal (can ignore</a:t>
            </a:r>
          </a:p>
          <a:p>
            <a:r>
              <a:rPr lang="en-AU" sz="2800" dirty="0"/>
              <a:t>As not continuous trend)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581" y="1930038"/>
            <a:ext cx="6815394" cy="45914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71360" y="2278917"/>
            <a:ext cx="410817" cy="4293704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6609985" y="2227757"/>
            <a:ext cx="410817" cy="4293704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2275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55439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latin typeface="HelveticaNeueLT Com 23 UltLtEx" panose="020B0204020202020204" pitchFamily="34" charset="0"/>
              </a:rPr>
              <a:t>Santa Catarina</a:t>
            </a:r>
            <a:endParaRPr lang="en-US" sz="8000" cap="none" spc="0" dirty="0">
              <a:ln w="0"/>
              <a:latin typeface="HelveticaNeueLT Com 23 UltLtEx" panose="020B02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91975" y="2208628"/>
            <a:ext cx="3916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Prediction: 12-1/2014, 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70" y="1736040"/>
            <a:ext cx="7043005" cy="47692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70229" y="2201253"/>
            <a:ext cx="410817" cy="4293704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579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55439"/>
            <a:ext cx="12192000" cy="640175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cap="none" spc="0" dirty="0">
                <a:ln w="0"/>
                <a:latin typeface="HelveticaNeueLT Com 23 UltLtEx" panose="020B0204020202020204" pitchFamily="34" charset="0"/>
              </a:rPr>
              <a:t>Problems</a:t>
            </a:r>
          </a:p>
          <a:p>
            <a:pPr algn="ctr"/>
            <a:endParaRPr lang="en-US" sz="6000" dirty="0">
              <a:ln w="0"/>
              <a:latin typeface="HelveticaNeueLT Com 23 UltLtEx" panose="020B0204020202020204" pitchFamily="34" charset="0"/>
            </a:endParaRPr>
          </a:p>
          <a:p>
            <a:pPr marL="1143000" indent="-1143000" algn="ctr">
              <a:buAutoNum type="arabicPeriod"/>
            </a:pPr>
            <a:r>
              <a:rPr lang="en-US" sz="5400" dirty="0">
                <a:ln w="0"/>
                <a:latin typeface="+mj-lt"/>
              </a:rPr>
              <a:t>Some Noise – Extended the trend</a:t>
            </a:r>
          </a:p>
          <a:p>
            <a:pPr marL="514350" indent="-514350" algn="ctr">
              <a:buAutoNum type="arabicPeriod"/>
            </a:pPr>
            <a:r>
              <a:rPr lang="en-US" sz="5400" dirty="0">
                <a:ln w="0"/>
                <a:latin typeface="+mj-lt"/>
              </a:rPr>
              <a:t> Overprediction – Need more data</a:t>
            </a:r>
          </a:p>
          <a:p>
            <a:pPr algn="ctr"/>
            <a:r>
              <a:rPr lang="en-US" sz="5400" dirty="0">
                <a:ln w="0"/>
                <a:latin typeface="+mj-lt"/>
              </a:rPr>
              <a:t>(Model trained until 1/4/2017)</a:t>
            </a:r>
          </a:p>
          <a:p>
            <a:pPr algn="ctr"/>
            <a:r>
              <a:rPr lang="en-US" sz="5400" dirty="0">
                <a:ln w="0"/>
                <a:latin typeface="+mj-lt"/>
              </a:rPr>
              <a:t>3. Normalization – not on wide scale (we can’t access it)</a:t>
            </a:r>
            <a:endParaRPr lang="en-US" sz="2800" dirty="0">
              <a:ln w="0"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2831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55439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cap="none" spc="0" dirty="0">
                <a:ln w="0"/>
                <a:latin typeface="HelveticaNeueLT Com 23 UltLtEx" panose="020B0204020202020204" pitchFamily="34" charset="0"/>
              </a:rPr>
              <a:t>User Interface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088" y="1754198"/>
            <a:ext cx="6366841" cy="49397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43308" y="2274838"/>
            <a:ext cx="37351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 w="0"/>
              </a:rPr>
              <a:t>Currently just code interface.</a:t>
            </a:r>
          </a:p>
          <a:p>
            <a:pPr algn="ctr"/>
            <a:endParaRPr lang="en-US" sz="4400" dirty="0">
              <a:ln w="0"/>
            </a:endParaRPr>
          </a:p>
          <a:p>
            <a:pPr algn="ctr"/>
            <a:r>
              <a:rPr lang="en-US" sz="4400" dirty="0">
                <a:ln w="0"/>
              </a:rPr>
              <a:t>Wanted to create a dashboard</a:t>
            </a:r>
            <a:endParaRPr lang="en-AU" sz="4400" dirty="0"/>
          </a:p>
        </p:txBody>
      </p:sp>
    </p:spTree>
    <p:extLst>
      <p:ext uri="{BB962C8B-B14F-4D97-AF65-F5344CB8AC3E}">
        <p14:creationId xmlns:p14="http://schemas.microsoft.com/office/powerpoint/2010/main" val="1576238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55439"/>
            <a:ext cx="12192000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cap="none" spc="0" dirty="0">
                <a:ln w="0"/>
                <a:latin typeface="HelveticaNeueLT Com 23 UltLtEx" panose="020B0204020202020204" pitchFamily="34" charset="0"/>
              </a:rPr>
              <a:t>Background</a:t>
            </a:r>
          </a:p>
          <a:p>
            <a:pPr algn="ctr"/>
            <a:endParaRPr lang="en-US" sz="6000" dirty="0">
              <a:ln w="0"/>
              <a:latin typeface="HelveticaNeueLT Com 23 UltLtEx" panose="020B0204020202020204" pitchFamily="34" charset="0"/>
            </a:endParaRPr>
          </a:p>
          <a:p>
            <a:pPr algn="ctr"/>
            <a:r>
              <a:rPr lang="en-US" sz="6000" cap="none" spc="0" dirty="0">
                <a:ln w="0"/>
                <a:latin typeface="+mj-lt"/>
              </a:rPr>
              <a:t>Possible signal Nov 2014. </a:t>
            </a:r>
          </a:p>
          <a:p>
            <a:pPr algn="ctr"/>
            <a:r>
              <a:rPr lang="en-US" sz="6000" cap="none" spc="0" dirty="0">
                <a:ln w="0"/>
                <a:latin typeface="+mj-lt"/>
              </a:rPr>
              <a:t>Brazil alert from Nov 2015. </a:t>
            </a:r>
            <a:endParaRPr lang="en-US" sz="6000" dirty="0">
              <a:ln w="0"/>
              <a:latin typeface="+mj-lt"/>
            </a:endParaRPr>
          </a:p>
          <a:p>
            <a:pPr algn="ctr"/>
            <a:r>
              <a:rPr lang="en-US" sz="6000" cap="none" spc="0" dirty="0">
                <a:ln w="0"/>
                <a:latin typeface="+mj-lt"/>
              </a:rPr>
              <a:t>Brazil end alert Nov 2016.</a:t>
            </a:r>
            <a:endParaRPr lang="en-US" sz="3200" dirty="0">
              <a:ln w="0"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5897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55439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cap="none" spc="0" dirty="0">
                <a:ln w="0"/>
                <a:latin typeface="HelveticaNeueLT Com 23 UltLtEx" panose="020B0204020202020204" pitchFamily="34" charset="0"/>
              </a:rPr>
              <a:t>Code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388227"/>
              </p:ext>
            </p:extLst>
          </p:nvPr>
        </p:nvGraphicFramePr>
        <p:xfrm>
          <a:off x="7247761" y="3578086"/>
          <a:ext cx="2978800" cy="1378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Packager Shell Object" showAsIcon="1" r:id="rId4" imgW="789480" imgH="364680" progId="Package">
                  <p:embed/>
                </p:oleObj>
              </mc:Choice>
              <mc:Fallback>
                <p:oleObj name="Packager Shell Object" showAsIcon="1" r:id="rId4" imgW="789480" imgH="3646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47761" y="3578086"/>
                        <a:ext cx="2978800" cy="1378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899617"/>
              </p:ext>
            </p:extLst>
          </p:nvPr>
        </p:nvGraphicFramePr>
        <p:xfrm>
          <a:off x="2032000" y="3197175"/>
          <a:ext cx="2776330" cy="2342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Document" showAsIcon="1" r:id="rId6" imgW="914400" imgH="771480" progId="Word.Document.12">
                  <p:embed/>
                </p:oleObj>
              </mc:Choice>
              <mc:Fallback>
                <p:oleObj name="Document" showAsIcon="1" r:id="rId6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32000" y="3197175"/>
                        <a:ext cx="2776330" cy="2342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548671"/>
              </p:ext>
            </p:extLst>
          </p:nvPr>
        </p:nvGraphicFramePr>
        <p:xfrm>
          <a:off x="2032000" y="2468737"/>
          <a:ext cx="8127999" cy="3078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68259015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635993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145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2800" dirty="0"/>
                        <a:t>Recurrence </a:t>
                      </a:r>
                      <a:r>
                        <a:rPr lang="en-AU" sz="2800" dirty="0" err="1"/>
                        <a:t>Prob</a:t>
                      </a:r>
                      <a:endParaRPr lang="en-AU" sz="2800" dirty="0"/>
                    </a:p>
                    <a:p>
                      <a:endParaRPr lang="en-AU" sz="2800" dirty="0"/>
                    </a:p>
                    <a:p>
                      <a:endParaRPr lang="en-AU" sz="2800" dirty="0"/>
                    </a:p>
                    <a:p>
                      <a:endParaRPr lang="en-AU" sz="2800" dirty="0"/>
                    </a:p>
                    <a:p>
                      <a:endParaRPr lang="en-AU" sz="2800" dirty="0"/>
                    </a:p>
                    <a:p>
                      <a:endParaRPr lang="en-AU" sz="2800" dirty="0"/>
                    </a:p>
                    <a:p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800" dirty="0"/>
                        <a:t>Recurrence</a:t>
                      </a:r>
                      <a:r>
                        <a:rPr lang="en-AU" sz="2800" baseline="0" dirty="0"/>
                        <a:t> </a:t>
                      </a:r>
                      <a:r>
                        <a:rPr lang="en-AU" sz="2800" baseline="0" dirty="0" err="1"/>
                        <a:t>Prob</a:t>
                      </a:r>
                      <a:endParaRPr lang="en-AU" sz="2800" baseline="0" dirty="0"/>
                    </a:p>
                    <a:p>
                      <a:r>
                        <a:rPr lang="en-AU" sz="2800" baseline="0" dirty="0"/>
                        <a:t>Julia Code</a:t>
                      </a:r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800" dirty="0"/>
                        <a:t>Outbreak</a:t>
                      </a:r>
                      <a:r>
                        <a:rPr lang="en-AU" sz="2800" baseline="0" dirty="0"/>
                        <a:t> Confidence</a:t>
                      </a:r>
                      <a:endParaRPr lang="en-A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04746"/>
                  </a:ext>
                </a:extLst>
              </a:tr>
            </a:tbl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264077"/>
              </p:ext>
            </p:extLst>
          </p:nvPr>
        </p:nvGraphicFramePr>
        <p:xfrm>
          <a:off x="4904244" y="3536131"/>
          <a:ext cx="2383510" cy="2011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Packager Shell Object" showAsIcon="1" r:id="rId8" imgW="914400" imgH="771480" progId="Package">
                  <p:embed/>
                </p:oleObj>
              </mc:Choice>
              <mc:Fallback>
                <p:oleObj name="Packager Shell Object" showAsIcon="1" r:id="rId8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04244" y="3536131"/>
                        <a:ext cx="2383510" cy="2011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0343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55439"/>
            <a:ext cx="12192000" cy="63094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cap="none" spc="0" dirty="0">
                <a:ln w="0"/>
                <a:latin typeface="HelveticaNeueLT Com 23 UltLtEx" panose="020B0204020202020204" pitchFamily="34" charset="0"/>
              </a:rPr>
              <a:t>Hypothesis</a:t>
            </a:r>
          </a:p>
          <a:p>
            <a:pPr algn="ctr"/>
            <a:endParaRPr lang="en-US" sz="6000" dirty="0">
              <a:ln w="0"/>
              <a:latin typeface="HelveticaNeueLT Com 23 UltLtEx" panose="020B0204020202020204" pitchFamily="34" charset="0"/>
            </a:endParaRPr>
          </a:p>
          <a:p>
            <a:pPr marL="914400" indent="-914400" algn="ctr">
              <a:buAutoNum type="arabicPeriod"/>
            </a:pPr>
            <a:r>
              <a:rPr lang="en-US" sz="4800" cap="none" spc="0" dirty="0">
                <a:ln w="0"/>
                <a:latin typeface="+mj-lt"/>
              </a:rPr>
              <a:t>Google Search Terms in Portuguese and Spanish related to microcephaly and babies can predict Zika outbreaks</a:t>
            </a:r>
          </a:p>
          <a:p>
            <a:pPr marL="914400" indent="-914400" algn="ctr">
              <a:buAutoNum type="arabicPeriod"/>
            </a:pPr>
            <a:r>
              <a:rPr lang="en-US" sz="4800" dirty="0">
                <a:ln w="0"/>
                <a:latin typeface="+mj-lt"/>
              </a:rPr>
              <a:t>A generalized probabilistic model could predict Zika’s recurrence.</a:t>
            </a:r>
            <a:endParaRPr lang="en-US" sz="4800" cap="none" spc="0" dirty="0">
              <a:ln w="0"/>
              <a:latin typeface="+mj-lt"/>
            </a:endParaRPr>
          </a:p>
          <a:p>
            <a:pPr algn="ctr"/>
            <a:endParaRPr lang="en-US" sz="2400" dirty="0">
              <a:ln w="0"/>
              <a:latin typeface="HelveticaNeueLT Com 23 UltLtEx" panose="020B02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880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1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cap="none" spc="0" dirty="0">
                <a:ln w="0"/>
                <a:latin typeface="HelveticaNeueLT Com 23 UltLtEx" panose="020B0204020202020204" pitchFamily="34" charset="0"/>
              </a:rPr>
              <a:t>Solution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897706804"/>
              </p:ext>
            </p:extLst>
          </p:nvPr>
        </p:nvGraphicFramePr>
        <p:xfrm>
          <a:off x="-687409" y="685673"/>
          <a:ext cx="6701184" cy="4188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88218647"/>
              </p:ext>
            </p:extLst>
          </p:nvPr>
        </p:nvGraphicFramePr>
        <p:xfrm>
          <a:off x="1791734" y="3367444"/>
          <a:ext cx="4913001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40453" y="4718149"/>
            <a:ext cx="1151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000" dirty="0">
                <a:solidFill>
                  <a:schemeClr val="bg1"/>
                </a:solidFill>
              </a:rPr>
              <a:t>Data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249905986"/>
              </p:ext>
            </p:extLst>
          </p:nvPr>
        </p:nvGraphicFramePr>
        <p:xfrm>
          <a:off x="6442279" y="3382088"/>
          <a:ext cx="4867103" cy="3270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8" name="Arrow: Bent 7"/>
          <p:cNvSpPr/>
          <p:nvPr/>
        </p:nvSpPr>
        <p:spPr>
          <a:xfrm flipH="1">
            <a:off x="4739993" y="1135801"/>
            <a:ext cx="5252144" cy="2419282"/>
          </a:xfrm>
          <a:prstGeom prst="bentArrow">
            <a:avLst>
              <a:gd name="adj1" fmla="val 12401"/>
              <a:gd name="adj2" fmla="val 19410"/>
              <a:gd name="adj3" fmla="val 25548"/>
              <a:gd name="adj4" fmla="val 82135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1792" y="1876454"/>
            <a:ext cx="2574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Renewal of Models</a:t>
            </a:r>
          </a:p>
        </p:txBody>
      </p:sp>
    </p:spTree>
    <p:extLst>
      <p:ext uri="{BB962C8B-B14F-4D97-AF65-F5344CB8AC3E}">
        <p14:creationId xmlns:p14="http://schemas.microsoft.com/office/powerpoint/2010/main" val="2674953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1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cap="none" spc="0" dirty="0">
                <a:ln w="0"/>
                <a:latin typeface="HelveticaNeueLT Com 23 UltLtEx" panose="020B0204020202020204" pitchFamily="34" charset="0"/>
              </a:rPr>
              <a:t>Programming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762664"/>
              </p:ext>
            </p:extLst>
          </p:nvPr>
        </p:nvGraphicFramePr>
        <p:xfrm>
          <a:off x="2031999" y="1832849"/>
          <a:ext cx="8128000" cy="390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523494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72128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4000" dirty="0"/>
                        <a:t>Recurrence</a:t>
                      </a:r>
                      <a:r>
                        <a:rPr lang="en-AU" sz="4000" baseline="0" dirty="0"/>
                        <a:t> Probability</a:t>
                      </a:r>
                      <a:endParaRPr lang="en-A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4000" dirty="0"/>
                        <a:t>Outbreak 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39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sz="4000" dirty="0"/>
                    </a:p>
                    <a:p>
                      <a:r>
                        <a:rPr lang="en-AU" sz="4000" dirty="0"/>
                        <a:t>Julia</a:t>
                      </a:r>
                      <a:r>
                        <a:rPr lang="en-AU" sz="4000" baseline="0" dirty="0"/>
                        <a:t> Lang</a:t>
                      </a:r>
                    </a:p>
                    <a:p>
                      <a:endParaRPr lang="en-AU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4000" dirty="0"/>
                    </a:p>
                    <a:p>
                      <a:r>
                        <a:rPr lang="en-AU" sz="4000" dirty="0"/>
                        <a:t>Python</a:t>
                      </a:r>
                    </a:p>
                    <a:p>
                      <a:r>
                        <a:rPr lang="en-AU" sz="2800" baseline="0" dirty="0" err="1"/>
                        <a:t>Numpy</a:t>
                      </a:r>
                      <a:r>
                        <a:rPr lang="en-AU" sz="2800" baseline="0" dirty="0"/>
                        <a:t>, </a:t>
                      </a:r>
                      <a:r>
                        <a:rPr lang="en-AU" sz="2800" baseline="0" dirty="0" err="1"/>
                        <a:t>Sklearn</a:t>
                      </a:r>
                      <a:r>
                        <a:rPr lang="en-AU" sz="2800" baseline="0" dirty="0"/>
                        <a:t>, </a:t>
                      </a:r>
                      <a:r>
                        <a:rPr lang="en-AU" sz="2800" baseline="0" dirty="0" err="1"/>
                        <a:t>TensorFlow</a:t>
                      </a:r>
                      <a:r>
                        <a:rPr lang="en-AU" sz="2800" baseline="0" dirty="0"/>
                        <a:t>, </a:t>
                      </a:r>
                      <a:r>
                        <a:rPr lang="en-AU" sz="2800" baseline="0" dirty="0" err="1"/>
                        <a:t>Keras</a:t>
                      </a:r>
                      <a:r>
                        <a:rPr lang="en-AU" sz="2800" baseline="0" dirty="0"/>
                        <a:t>, Pandas, </a:t>
                      </a:r>
                      <a:r>
                        <a:rPr lang="en-AU" sz="2800" baseline="0" dirty="0" err="1"/>
                        <a:t>Matplotlib</a:t>
                      </a:r>
                      <a:endParaRPr lang="en-A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907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2800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-1" y="0"/>
            <a:ext cx="121920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cap="none" spc="0" dirty="0">
                <a:ln w="0"/>
                <a:latin typeface="HelveticaNeueLT Com 23 UltLtEx" panose="020B0204020202020204" pitchFamily="34" charset="0"/>
              </a:rPr>
              <a:t>Recurrence Probability</a:t>
            </a:r>
          </a:p>
        </p:txBody>
      </p:sp>
      <p:pic>
        <p:nvPicPr>
          <p:cNvPr id="2050" name="Picture 2" descr="Image result for markov chai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94" y="1958935"/>
            <a:ext cx="40767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446643" y="1782396"/>
            <a:ext cx="579011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Markov Chains to model spread and</a:t>
            </a:r>
          </a:p>
          <a:p>
            <a:r>
              <a:rPr lang="en-AU" sz="2800" dirty="0"/>
              <a:t>Recurrence behaviour.</a:t>
            </a:r>
          </a:p>
          <a:p>
            <a:endParaRPr lang="en-AU" sz="2800" dirty="0"/>
          </a:p>
          <a:p>
            <a:r>
              <a:rPr lang="en-AU" sz="2800" dirty="0"/>
              <a:t>Transition matrix is updated very time.</a:t>
            </a:r>
          </a:p>
          <a:p>
            <a:r>
              <a:rPr lang="en-AU" sz="2800" dirty="0"/>
              <a:t>Considered: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Living Standards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Precipitation, Temperature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Density of population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Mass gatherings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SIR model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800" dirty="0"/>
              <a:t>Mosquito distribution</a:t>
            </a:r>
          </a:p>
        </p:txBody>
      </p:sp>
    </p:spTree>
    <p:extLst>
      <p:ext uri="{BB962C8B-B14F-4D97-AF65-F5344CB8AC3E}">
        <p14:creationId xmlns:p14="http://schemas.microsoft.com/office/powerpoint/2010/main" val="3892639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-1" y="0"/>
            <a:ext cx="121920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cap="none" spc="0" dirty="0">
                <a:ln w="0"/>
                <a:latin typeface="HelveticaNeueLT Com 23 UltLtEx" panose="020B0204020202020204" pitchFamily="34" charset="0"/>
              </a:rPr>
              <a:t>Markov SIR Model</a:t>
            </a:r>
          </a:p>
        </p:txBody>
      </p:sp>
      <p:pic>
        <p:nvPicPr>
          <p:cNvPr id="9" name="Picture 8" descr="C:\Users\Daniel\Downloads\17 02 2017 6 34 PM Office Lens.jpg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95" t="3957" r="18324"/>
          <a:stretch/>
        </p:blipFill>
        <p:spPr bwMode="auto">
          <a:xfrm rot="16200000">
            <a:off x="3575492" y="-503559"/>
            <a:ext cx="5041013" cy="876770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86859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mage result for data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678907" y="2678907"/>
            <a:ext cx="6858000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-1" y="0"/>
            <a:ext cx="121920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cap="none" spc="0" dirty="0">
                <a:ln w="0"/>
                <a:latin typeface="HelveticaNeueLT Com 23 UltLtEx" panose="020B0204020202020204" pitchFamily="34" charset="0"/>
              </a:rPr>
              <a:t>Markov SIR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9457" t="35573" r="28677" b="30604"/>
          <a:stretch/>
        </p:blipFill>
        <p:spPr>
          <a:xfrm>
            <a:off x="265043" y="1107996"/>
            <a:ext cx="6228522" cy="2829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102001" y="1537571"/>
                <a:ext cx="4366836" cy="555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endChr m:val=""/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b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800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AU" sz="2800" i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AU" sz="28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AU" sz="2800" i="0">
                          <a:latin typeface="Cambria Math" panose="02040503050406030204" pitchFamily="18" charset="0"/>
                        </a:rPr>
                        <m:t>))</m:t>
                      </m:r>
                      <m:sSub>
                        <m:sSub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001" y="1537571"/>
                <a:ext cx="4366836" cy="555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644856" y="2573984"/>
                <a:ext cx="5281126" cy="4894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𝑆𝐼𝑅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AU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endChr m:val=""/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𝑆𝐼𝑅</m:t>
                              </m:r>
                            </m:e>
                          </m:d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AU" sz="2400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AU" sz="2400" i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𝑆𝐼𝑅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AU" sz="24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𝑆𝐼𝑅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AU" sz="2400" i="0">
                          <a:latin typeface="Cambria Math" panose="02040503050406030204" pitchFamily="18" charset="0"/>
                        </a:rPr>
                        <m:t>))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856" y="2573984"/>
                <a:ext cx="5281126" cy="489493"/>
              </a:xfrm>
              <a:prstGeom prst="rect">
                <a:avLst/>
              </a:prstGeom>
              <a:blipFill>
                <a:blip r:embed="rId5"/>
                <a:stretch>
                  <a:fillRect t="-120988" b="-1777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001" y="3544225"/>
            <a:ext cx="4584700" cy="2755900"/>
          </a:xfrm>
          <a:prstGeom prst="rect">
            <a:avLst/>
          </a:prstGeom>
          <a:noFill/>
        </p:spPr>
      </p:pic>
      <p:pic>
        <p:nvPicPr>
          <p:cNvPr id="14" name="Picture 13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31" y="3937100"/>
            <a:ext cx="4584700" cy="2755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9483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469</Words>
  <Application>Microsoft Office PowerPoint</Application>
  <PresentationFormat>Widescreen</PresentationFormat>
  <Paragraphs>161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Calibri Light</vt:lpstr>
      <vt:lpstr>Arial</vt:lpstr>
      <vt:lpstr>HelveticaNeueLT Com 23 UltLtEx</vt:lpstr>
      <vt:lpstr>Calibri</vt:lpstr>
      <vt:lpstr>Cambria Math</vt:lpstr>
      <vt:lpstr>Office Theme</vt:lpstr>
      <vt:lpstr>Packager Shell Object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</dc:creator>
  <cp:lastModifiedBy>Daniel</cp:lastModifiedBy>
  <cp:revision>26</cp:revision>
  <dcterms:created xsi:type="dcterms:W3CDTF">2017-04-01T00:07:52Z</dcterms:created>
  <dcterms:modified xsi:type="dcterms:W3CDTF">2017-04-26T02:55:00Z</dcterms:modified>
</cp:coreProperties>
</file>